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1.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2.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3.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7" r:id="rId2"/>
    <p:sldMasterId id="2147483665" r:id="rId3"/>
    <p:sldMasterId id="2147483648" r:id="rId4"/>
    <p:sldMasterId id="2147483651" r:id="rId5"/>
    <p:sldMasterId id="2147483653" r:id="rId6"/>
    <p:sldMasterId id="2147483655" r:id="rId7"/>
    <p:sldMasterId id="2147483657" r:id="rId8"/>
    <p:sldMasterId id="2147483659" r:id="rId9"/>
    <p:sldMasterId id="2147483661" r:id="rId10"/>
    <p:sldMasterId id="2147484625" r:id="rId11"/>
    <p:sldMasterId id="2147486110" r:id="rId12"/>
    <p:sldMasterId id="2147486126" r:id="rId13"/>
    <p:sldMasterId id="2147486141" r:id="rId14"/>
    <p:sldMasterId id="2147486156" r:id="rId15"/>
  </p:sldMasterIdLst>
  <p:notesMasterIdLst>
    <p:notesMasterId r:id="rId110"/>
  </p:notesMasterIdLst>
  <p:handoutMasterIdLst>
    <p:handoutMasterId r:id="rId111"/>
  </p:handoutMasterIdLst>
  <p:sldIdLst>
    <p:sldId id="1023" r:id="rId16"/>
    <p:sldId id="1022" r:id="rId17"/>
    <p:sldId id="872" r:id="rId18"/>
    <p:sldId id="1059" r:id="rId19"/>
    <p:sldId id="1060" r:id="rId20"/>
    <p:sldId id="1061" r:id="rId21"/>
    <p:sldId id="1062" r:id="rId22"/>
    <p:sldId id="1063" r:id="rId23"/>
    <p:sldId id="1066" r:id="rId24"/>
    <p:sldId id="1067" r:id="rId25"/>
    <p:sldId id="1068" r:id="rId26"/>
    <p:sldId id="1069" r:id="rId27"/>
    <p:sldId id="1040" r:id="rId28"/>
    <p:sldId id="1052" r:id="rId29"/>
    <p:sldId id="1055" r:id="rId30"/>
    <p:sldId id="1057" r:id="rId31"/>
    <p:sldId id="1053" r:id="rId32"/>
    <p:sldId id="1056" r:id="rId33"/>
    <p:sldId id="1054" r:id="rId34"/>
    <p:sldId id="1071" r:id="rId35"/>
    <p:sldId id="1070" r:id="rId36"/>
    <p:sldId id="1072" r:id="rId37"/>
    <p:sldId id="1073" r:id="rId38"/>
    <p:sldId id="1074" r:id="rId39"/>
    <p:sldId id="1075" r:id="rId40"/>
    <p:sldId id="1076" r:id="rId41"/>
    <p:sldId id="1077" r:id="rId42"/>
    <p:sldId id="1078" r:id="rId43"/>
    <p:sldId id="1079" r:id="rId44"/>
    <p:sldId id="1080" r:id="rId45"/>
    <p:sldId id="1033" r:id="rId46"/>
    <p:sldId id="1026" r:id="rId47"/>
    <p:sldId id="1043" r:id="rId48"/>
    <p:sldId id="865" r:id="rId49"/>
    <p:sldId id="870" r:id="rId50"/>
    <p:sldId id="1005" r:id="rId51"/>
    <p:sldId id="928" r:id="rId52"/>
    <p:sldId id="938" r:id="rId53"/>
    <p:sldId id="869" r:id="rId54"/>
    <p:sldId id="1081" r:id="rId55"/>
    <p:sldId id="1090" r:id="rId56"/>
    <p:sldId id="1091" r:id="rId57"/>
    <p:sldId id="1084" r:id="rId58"/>
    <p:sldId id="1089" r:id="rId59"/>
    <p:sldId id="1082" r:id="rId60"/>
    <p:sldId id="1085" r:id="rId61"/>
    <p:sldId id="1083" r:id="rId62"/>
    <p:sldId id="1086" r:id="rId63"/>
    <p:sldId id="1088" r:id="rId64"/>
    <p:sldId id="922" r:id="rId65"/>
    <p:sldId id="943" r:id="rId66"/>
    <p:sldId id="944" r:id="rId67"/>
    <p:sldId id="945" r:id="rId68"/>
    <p:sldId id="1042" r:id="rId69"/>
    <p:sldId id="948" r:id="rId70"/>
    <p:sldId id="949" r:id="rId71"/>
    <p:sldId id="950" r:id="rId72"/>
    <p:sldId id="951" r:id="rId73"/>
    <p:sldId id="1046" r:id="rId74"/>
    <p:sldId id="952" r:id="rId75"/>
    <p:sldId id="953" r:id="rId76"/>
    <p:sldId id="956" r:id="rId77"/>
    <p:sldId id="957" r:id="rId78"/>
    <p:sldId id="958" r:id="rId79"/>
    <p:sldId id="924" r:id="rId80"/>
    <p:sldId id="975" r:id="rId81"/>
    <p:sldId id="980" r:id="rId82"/>
    <p:sldId id="977" r:id="rId83"/>
    <p:sldId id="978" r:id="rId84"/>
    <p:sldId id="1044" r:id="rId85"/>
    <p:sldId id="988" r:id="rId86"/>
    <p:sldId id="995" r:id="rId87"/>
    <p:sldId id="987" r:id="rId88"/>
    <p:sldId id="989" r:id="rId89"/>
    <p:sldId id="990" r:id="rId90"/>
    <p:sldId id="959" r:id="rId91"/>
    <p:sldId id="961" r:id="rId92"/>
    <p:sldId id="962" r:id="rId93"/>
    <p:sldId id="963" r:id="rId94"/>
    <p:sldId id="1045" r:id="rId95"/>
    <p:sldId id="971" r:id="rId96"/>
    <p:sldId id="972" r:id="rId97"/>
    <p:sldId id="973" r:id="rId98"/>
    <p:sldId id="920" r:id="rId99"/>
    <p:sldId id="1014" r:id="rId100"/>
    <p:sldId id="1018" r:id="rId101"/>
    <p:sldId id="1015" r:id="rId102"/>
    <p:sldId id="1016" r:id="rId103"/>
    <p:sldId id="1017" r:id="rId104"/>
    <p:sldId id="1019" r:id="rId105"/>
    <p:sldId id="1048" r:id="rId106"/>
    <p:sldId id="1047" r:id="rId107"/>
    <p:sldId id="994" r:id="rId108"/>
    <p:sldId id="996" r:id="rId109"/>
  </p:sldIdLst>
  <p:sldSz cx="9144000" cy="6858000" type="screen4x3"/>
  <p:notesSz cx="9929813" cy="6789738"/>
  <p:defaultTextStyle>
    <a:defPPr>
      <a:defRPr lang="fr-FR"/>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p:defaultTextStyle>
  <p:extLst>
    <p:ext uri="{521415D9-36F7-43E2-AB2F-B90AF26B5E84}">
      <p14:sectionLst xmlns:p14="http://schemas.microsoft.com/office/powerpoint/2010/main">
        <p14:section name="Section par défaut" id="{3CA955F4-1DC8-904F-A3E4-B020B9D1E2E9}">
          <p14:sldIdLst>
            <p14:sldId id="1023"/>
            <p14:sldId id="1022"/>
          </p14:sldIdLst>
        </p14:section>
        <p14:section name="introduction" id="{72DFDA3C-A412-4B4E-919F-2A4358EC332D}">
          <p14:sldIdLst>
            <p14:sldId id="872"/>
            <p14:sldId id="1059"/>
            <p14:sldId id="1060"/>
            <p14:sldId id="1061"/>
            <p14:sldId id="1062"/>
            <p14:sldId id="1063"/>
            <p14:sldId id="1066"/>
            <p14:sldId id="1067"/>
            <p14:sldId id="1068"/>
            <p14:sldId id="1069"/>
          </p14:sldIdLst>
        </p14:section>
        <p14:section name="GEMOC" id="{4BF3C7A8-2817-DE42-8E26-0BEAF07E47A9}">
          <p14:sldIdLst>
            <p14:sldId id="1040"/>
            <p14:sldId id="1052"/>
            <p14:sldId id="1055"/>
            <p14:sldId id="1057"/>
            <p14:sldId id="1053"/>
            <p14:sldId id="1056"/>
            <p14:sldId id="1054"/>
            <p14:sldId id="1071"/>
            <p14:sldId id="1070"/>
            <p14:sldId id="1072"/>
            <p14:sldId id="1073"/>
            <p14:sldId id="1074"/>
            <p14:sldId id="1075"/>
            <p14:sldId id="1076"/>
            <p14:sldId id="1077"/>
            <p14:sldId id="1078"/>
            <p14:sldId id="1079"/>
            <p14:sldId id="1080"/>
            <p14:sldId id="1033"/>
            <p14:sldId id="1026"/>
          </p14:sldIdLst>
        </p14:section>
        <p14:section name="StartTuto" id="{7FC2FF05-BD35-F84B-9842-56C5E3C87E4D}">
          <p14:sldIdLst>
            <p14:sldId id="1043"/>
            <p14:sldId id="865"/>
            <p14:sldId id="870"/>
            <p14:sldId id="1005"/>
            <p14:sldId id="928"/>
            <p14:sldId id="938"/>
            <p14:sldId id="869"/>
          </p14:sldIdLst>
        </p14:section>
        <p14:section name="Part1" id="{0A54F26C-CAB6-494C-97CF-7A670FBC1BC8}">
          <p14:sldIdLst>
            <p14:sldId id="1081"/>
            <p14:sldId id="1090"/>
            <p14:sldId id="1091"/>
            <p14:sldId id="1084"/>
            <p14:sldId id="1089"/>
          </p14:sldIdLst>
        </p14:section>
        <p14:section name="Part2" id="{F8D200AE-D756-6B4F-9145-80E54E5C645E}">
          <p14:sldIdLst>
            <p14:sldId id="1082"/>
            <p14:sldId id="1085"/>
          </p14:sldIdLst>
        </p14:section>
        <p14:section name="Conclusion" id="{D37576B1-619D-C341-BBE7-C349F0F4C2D0}">
          <p14:sldIdLst>
            <p14:sldId id="1083"/>
            <p14:sldId id="1086"/>
            <p14:sldId id="1088"/>
          </p14:sldIdLst>
        </p14:section>
        <p14:section name="BACKUP" id="{C5FA9747-CBEF-3144-9779-4FF1C1A4D422}">
          <p14:sldIdLst/>
        </p14:section>
        <p14:section name="Part 1: Model Execution" id="{AAC22D50-D300-3547-A505-20652D013F3C}">
          <p14:sldIdLst>
            <p14:sldId id="922"/>
            <p14:sldId id="943"/>
            <p14:sldId id="944"/>
            <p14:sldId id="945"/>
            <p14:sldId id="1042"/>
            <p14:sldId id="948"/>
            <p14:sldId id="949"/>
            <p14:sldId id="950"/>
            <p14:sldId id="951"/>
            <p14:sldId id="1046"/>
            <p14:sldId id="952"/>
            <p14:sldId id="953"/>
            <p14:sldId id="956"/>
            <p14:sldId id="957"/>
            <p14:sldId id="958"/>
            <p14:sldId id="924"/>
            <p14:sldId id="975"/>
            <p14:sldId id="980"/>
            <p14:sldId id="977"/>
            <p14:sldId id="978"/>
            <p14:sldId id="1044"/>
            <p14:sldId id="988"/>
            <p14:sldId id="995"/>
            <p14:sldId id="987"/>
            <p14:sldId id="989"/>
            <p14:sldId id="990"/>
            <p14:sldId id="959"/>
            <p14:sldId id="961"/>
            <p14:sldId id="962"/>
            <p14:sldId id="963"/>
            <p14:sldId id="1045"/>
            <p14:sldId id="971"/>
            <p14:sldId id="972"/>
            <p14:sldId id="973"/>
          </p14:sldIdLst>
        </p14:section>
        <p14:section name="Conclusion" id="{77F1C0ED-02C8-C04C-B627-563577DDC771}">
          <p14:sldIdLst>
            <p14:sldId id="920"/>
            <p14:sldId id="1014"/>
            <p14:sldId id="1018"/>
            <p14:sldId id="1015"/>
            <p14:sldId id="1016"/>
            <p14:sldId id="1017"/>
            <p14:sldId id="1019"/>
            <p14:sldId id="1048"/>
            <p14:sldId id="1047"/>
            <p14:sldId id="994"/>
            <p14:sldId id="99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Combemal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C951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0" autoAdjust="0"/>
    <p:restoredTop sz="91278" autoAdjust="0"/>
  </p:normalViewPr>
  <p:slideViewPr>
    <p:cSldViewPr snapToObjects="1" showGuides="1">
      <p:cViewPr>
        <p:scale>
          <a:sx n="129" d="100"/>
          <a:sy n="129" d="100"/>
        </p:scale>
        <p:origin x="2024" y="432"/>
      </p:cViewPr>
      <p:guideLst>
        <p:guide orient="horz" pos="2160"/>
        <p:guide pos="2880"/>
      </p:guideLst>
    </p:cSldViewPr>
  </p:slideViewPr>
  <p:outlineViewPr>
    <p:cViewPr>
      <p:scale>
        <a:sx n="33" d="100"/>
        <a:sy n="33" d="100"/>
      </p:scale>
      <p:origin x="0" y="-402"/>
    </p:cViewPr>
  </p:outlineViewPr>
  <p:notesTextViewPr>
    <p:cViewPr>
      <p:scale>
        <a:sx n="3" d="2"/>
        <a:sy n="3" d="2"/>
      </p:scale>
      <p:origin x="0" y="0"/>
    </p:cViewPr>
  </p:notesTextViewPr>
  <p:sorterViewPr>
    <p:cViewPr>
      <p:scale>
        <a:sx n="65" d="100"/>
        <a:sy n="65" d="100"/>
      </p:scale>
      <p:origin x="0" y="632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86.xml"/><Relationship Id="rId102" Type="http://schemas.openxmlformats.org/officeDocument/2006/relationships/slide" Target="slides/slide87.xml"/><Relationship Id="rId103" Type="http://schemas.openxmlformats.org/officeDocument/2006/relationships/slide" Target="slides/slide88.xml"/><Relationship Id="rId104" Type="http://schemas.openxmlformats.org/officeDocument/2006/relationships/slide" Target="slides/slide89.xml"/><Relationship Id="rId105" Type="http://schemas.openxmlformats.org/officeDocument/2006/relationships/slide" Target="slides/slide90.xml"/><Relationship Id="rId106" Type="http://schemas.openxmlformats.org/officeDocument/2006/relationships/slide" Target="slides/slide91.xml"/><Relationship Id="rId107" Type="http://schemas.openxmlformats.org/officeDocument/2006/relationships/slide" Target="slides/slide9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8" Type="http://schemas.openxmlformats.org/officeDocument/2006/relationships/slide" Target="slides/slide93.xml"/><Relationship Id="rId109" Type="http://schemas.openxmlformats.org/officeDocument/2006/relationships/slide" Target="slides/slide94.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110" Type="http://schemas.openxmlformats.org/officeDocument/2006/relationships/notesMaster" Target="notesMasters/notesMaster1.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slide" Target="slides/slide79.xml"/><Relationship Id="rId95" Type="http://schemas.openxmlformats.org/officeDocument/2006/relationships/slide" Target="slides/slide80.xml"/><Relationship Id="rId96" Type="http://schemas.openxmlformats.org/officeDocument/2006/relationships/slide" Target="slides/slide81.xml"/><Relationship Id="rId97" Type="http://schemas.openxmlformats.org/officeDocument/2006/relationships/slide" Target="slides/slide82.xml"/><Relationship Id="rId98" Type="http://schemas.openxmlformats.org/officeDocument/2006/relationships/slide" Target="slides/slide83.xml"/><Relationship Id="rId99" Type="http://schemas.openxmlformats.org/officeDocument/2006/relationships/slide" Target="slides/slide84.xml"/><Relationship Id="rId111" Type="http://schemas.openxmlformats.org/officeDocument/2006/relationships/handoutMaster" Target="handoutMasters/handoutMaster1.xml"/><Relationship Id="rId112" Type="http://schemas.openxmlformats.org/officeDocument/2006/relationships/commentAuthors" Target="commentAuthors.xml"/><Relationship Id="rId113" Type="http://schemas.openxmlformats.org/officeDocument/2006/relationships/presProps" Target="presProps.xml"/><Relationship Id="rId114" Type="http://schemas.openxmlformats.org/officeDocument/2006/relationships/viewProps" Target="viewProps.xml"/><Relationship Id="rId115" Type="http://schemas.openxmlformats.org/officeDocument/2006/relationships/theme" Target="theme/theme1.xml"/><Relationship Id="rId116"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100" Type="http://schemas.openxmlformats.org/officeDocument/2006/relationships/slide" Target="slides/slide85.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a:lstStyle/>
        <a:p>
          <a:pPr rtl="0"/>
          <a:r>
            <a:rPr lang="en-US" sz="2200" b="1" i="0" dirty="0" smtClean="0">
              <a:solidFill>
                <a:schemeClr val="tx1"/>
              </a:solidFill>
              <a:latin typeface="Avenir Roman"/>
              <a:cs typeface="Avenir Roman"/>
            </a:rPr>
            <a:t>Multiple</a:t>
          </a:r>
        </a:p>
        <a:p>
          <a:pPr rtl="0"/>
          <a:r>
            <a:rPr lang="en-US" sz="2200" b="1" i="0" dirty="0" smtClean="0">
              <a:solidFill>
                <a:schemeClr val="tx1"/>
              </a:solidFill>
              <a:latin typeface="Avenir Roman"/>
              <a:cs typeface="Avenir Roman"/>
            </a:rPr>
            <a:t>Concerns</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8234">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1B681D3D-1234-1C4D-B175-656E6BD6486C}" srcId="{D8EBB446-E7B8-5F40-B8CE-22584519F4D6}" destId="{B24EBBB9-ADE7-1C4A-9775-E989D41113A5}" srcOrd="0" destOrd="0" parTransId="{2088D347-7B31-B947-B989-FE08A22F7A31}" sibTransId="{732F2F4D-C534-6943-9EB3-81A58F97EF9B}"/>
    <dgm:cxn modelId="{61BCB39A-FDF6-FB47-8025-48AE267E24C0}" type="presOf" srcId="{D8EBB446-E7B8-5F40-B8CE-22584519F4D6}" destId="{EBCDF5C2-1460-8245-BB43-161B7E066277}" srcOrd="0" destOrd="0" presId="urn:microsoft.com/office/officeart/2009/3/layout/CircleRelationship"/>
    <dgm:cxn modelId="{09F95506-E1E1-124C-B7B8-160C4A78365A}" type="presOf" srcId="{B24EBBB9-ADE7-1C4A-9775-E989D41113A5}" destId="{755E187B-CD4E-9A4C-BC66-AE1A5981608C}" srcOrd="0" destOrd="0" presId="urn:microsoft.com/office/officeart/2009/3/layout/CircleRelationship"/>
    <dgm:cxn modelId="{B7F6F1A7-99D6-BE43-84B4-EB5A3150EB03}" type="presParOf" srcId="{EBCDF5C2-1460-8245-BB43-161B7E066277}" destId="{755E187B-CD4E-9A4C-BC66-AE1A5981608C}" srcOrd="0" destOrd="0" presId="urn:microsoft.com/office/officeart/2009/3/layout/CircleRelationship"/>
    <dgm:cxn modelId="{6A8CD050-5406-284D-934A-36BD11969D7C}" type="presParOf" srcId="{EBCDF5C2-1460-8245-BB43-161B7E066277}" destId="{BBB571C7-244D-ED42-AC76-D606D1489EC2}" srcOrd="1" destOrd="0" presId="urn:microsoft.com/office/officeart/2009/3/layout/CircleRelationship"/>
    <dgm:cxn modelId="{91EBD517-57F2-754C-8777-8CBC7F65E961}" type="presParOf" srcId="{EBCDF5C2-1460-8245-BB43-161B7E066277}" destId="{8CEB0E52-6ED4-D44A-9E7B-71EAB3537B07}" srcOrd="2" destOrd="0" presId="urn:microsoft.com/office/officeart/2009/3/layout/CircleRelationship"/>
    <dgm:cxn modelId="{5CED1660-FB73-774D-A723-960A8F3F5D00}" type="presParOf" srcId="{EBCDF5C2-1460-8245-BB43-161B7E066277}" destId="{0A800CB3-EECF-6B44-8F66-11CB59CCB006}" srcOrd="3" destOrd="0" presId="urn:microsoft.com/office/officeart/2009/3/layout/CircleRelationship"/>
    <dgm:cxn modelId="{8E6429F0-0C6F-EC4D-9D47-FDACD35A0802}" type="presParOf" srcId="{EBCDF5C2-1460-8245-BB43-161B7E066277}" destId="{8FC4AE95-7B53-9F4F-B5B3-A30C235D3540}" srcOrd="4" destOrd="0" presId="urn:microsoft.com/office/officeart/2009/3/layout/CircleRelationship"/>
    <dgm:cxn modelId="{AB422499-D0B5-5148-A494-C0E24274ACE6}" type="presParOf" srcId="{EBCDF5C2-1460-8245-BB43-161B7E066277}" destId="{0D8E3D26-7E83-8741-BE41-BC263BEFA0FC}" srcOrd="5" destOrd="0" presId="urn:microsoft.com/office/officeart/2009/3/layout/CircleRelationship"/>
    <dgm:cxn modelId="{B3136EA7-9424-604E-A9FC-9539CAFE449E}"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lIns="0" rIns="0"/>
        <a:lstStyle/>
        <a:p>
          <a:pPr rtl="0"/>
          <a:r>
            <a:rPr lang="en-US" sz="2200" b="1" i="0" dirty="0" smtClean="0">
              <a:solidFill>
                <a:schemeClr val="tx1"/>
              </a:solidFill>
              <a:latin typeface="Avenir Roman"/>
              <a:cs typeface="Avenir Roman"/>
            </a:rPr>
            <a:t>Heterogeneous Modeling</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9171">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1B97C980-28A0-5F46-B1A3-11C3E781A9E4}" type="presOf" srcId="{D8EBB446-E7B8-5F40-B8CE-22584519F4D6}" destId="{EBCDF5C2-1460-8245-BB43-161B7E066277}" srcOrd="0" destOrd="0" presId="urn:microsoft.com/office/officeart/2009/3/layout/CircleRelationship"/>
    <dgm:cxn modelId="{A928D467-0018-AA4C-9A82-DF47D5B074D8}"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5D8C4A61-C717-5E42-A443-4A3128183711}" type="presParOf" srcId="{EBCDF5C2-1460-8245-BB43-161B7E066277}" destId="{755E187B-CD4E-9A4C-BC66-AE1A5981608C}" srcOrd="0" destOrd="0" presId="urn:microsoft.com/office/officeart/2009/3/layout/CircleRelationship"/>
    <dgm:cxn modelId="{1994BC85-E711-F847-BCD5-CEA5494DC92C}" type="presParOf" srcId="{EBCDF5C2-1460-8245-BB43-161B7E066277}" destId="{BBB571C7-244D-ED42-AC76-D606D1489EC2}" srcOrd="1" destOrd="0" presId="urn:microsoft.com/office/officeart/2009/3/layout/CircleRelationship"/>
    <dgm:cxn modelId="{CCE64661-C175-A340-809E-416D7E04A5CB}" type="presParOf" srcId="{EBCDF5C2-1460-8245-BB43-161B7E066277}" destId="{8CEB0E52-6ED4-D44A-9E7B-71EAB3537B07}" srcOrd="2" destOrd="0" presId="urn:microsoft.com/office/officeart/2009/3/layout/CircleRelationship"/>
    <dgm:cxn modelId="{5A6F7DC6-9973-CC4A-A6E4-C39927444EDE}" type="presParOf" srcId="{EBCDF5C2-1460-8245-BB43-161B7E066277}" destId="{0A800CB3-EECF-6B44-8F66-11CB59CCB006}" srcOrd="3" destOrd="0" presId="urn:microsoft.com/office/officeart/2009/3/layout/CircleRelationship"/>
    <dgm:cxn modelId="{545D2F62-627E-3C46-8E65-396FD6D98113}" type="presParOf" srcId="{EBCDF5C2-1460-8245-BB43-161B7E066277}" destId="{8FC4AE95-7B53-9F4F-B5B3-A30C235D3540}" srcOrd="4" destOrd="0" presId="urn:microsoft.com/office/officeart/2009/3/layout/CircleRelationship"/>
    <dgm:cxn modelId="{3D76E729-B762-5049-A470-E35376C4D6B9}" type="presParOf" srcId="{EBCDF5C2-1460-8245-BB43-161B7E066277}" destId="{0D8E3D26-7E83-8741-BE41-BC263BEFA0FC}" srcOrd="5" destOrd="0" presId="urn:microsoft.com/office/officeart/2009/3/layout/CircleRelationship"/>
    <dgm:cxn modelId="{CD64570A-14D1-8546-AB5D-45B206C04EFF}"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9480" y="124399"/>
          <a:ext cx="2954995"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Multiple</a:t>
          </a:r>
        </a:p>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Concerns</a:t>
          </a:r>
          <a:endParaRPr lang="en-US" sz="2200" b="1" i="0" kern="1200" dirty="0">
            <a:solidFill>
              <a:schemeClr val="tx1"/>
            </a:solidFill>
            <a:latin typeface="Avenir Roman"/>
            <a:cs typeface="Avenir Roman"/>
          </a:endParaRPr>
        </a:p>
      </dsp:txBody>
      <dsp:txXfrm>
        <a:off x="712229" y="524258"/>
        <a:ext cx="2089497" cy="1930690"/>
      </dsp:txXfrm>
    </dsp:sp>
    <dsp:sp modelId="{BBB571C7-244D-ED42-AC76-D606D1489EC2}">
      <dsp:nvSpPr>
        <dsp:cNvPr id="0" name=""/>
        <dsp:cNvSpPr/>
      </dsp:nvSpPr>
      <dsp:spPr>
        <a:xfrm>
          <a:off x="1949847"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0883"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297750"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45873"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3089"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0069"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3084" y="124399"/>
          <a:ext cx="2980576"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83820" rIns="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Heterogeneous Modeling</a:t>
          </a:r>
          <a:endParaRPr lang="en-US" sz="2200" b="1" i="0" kern="1200" dirty="0">
            <a:solidFill>
              <a:schemeClr val="tx1"/>
            </a:solidFill>
            <a:latin typeface="Avenir Roman"/>
            <a:cs typeface="Avenir Roman"/>
          </a:endParaRPr>
        </a:p>
      </dsp:txBody>
      <dsp:txXfrm>
        <a:off x="709579" y="524258"/>
        <a:ext cx="2107586" cy="1930690"/>
      </dsp:txXfrm>
    </dsp:sp>
    <dsp:sp modelId="{BBB571C7-244D-ED42-AC76-D606D1489EC2}">
      <dsp:nvSpPr>
        <dsp:cNvPr id="0" name=""/>
        <dsp:cNvSpPr/>
      </dsp:nvSpPr>
      <dsp:spPr>
        <a:xfrm>
          <a:off x="1956243"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7278"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304146"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52269"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9484"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6464"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625425" y="0"/>
            <a:ext cx="4302067" cy="339759"/>
          </a:xfrm>
          <a:prstGeom prst="rect">
            <a:avLst/>
          </a:prstGeom>
        </p:spPr>
        <p:txBody>
          <a:bodyPr vert="horz" lIns="91440" tIns="45720" rIns="91440" bIns="45720" rtlCol="0"/>
          <a:lstStyle>
            <a:lvl1pPr algn="r">
              <a:defRPr sz="1200"/>
            </a:lvl1pPr>
          </a:lstStyle>
          <a:p>
            <a:fld id="{42D737C5-011F-2244-9DA2-5996F0AA2ED0}" type="datetimeFigureOut">
              <a:rPr lang="fr-FR" smtClean="0"/>
              <a:t>17/09/2017</a:t>
            </a:fld>
            <a:endParaRPr lang="fr-FR"/>
          </a:p>
        </p:txBody>
      </p:sp>
      <p:sp>
        <p:nvSpPr>
          <p:cNvPr id="4" name="Espace réservé du pied de page 3"/>
          <p:cNvSpPr>
            <a:spLocks noGrp="1"/>
          </p:cNvSpPr>
          <p:nvPr>
            <p:ph type="ftr" sz="quarter" idx="2"/>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625425" y="6448895"/>
            <a:ext cx="4302067" cy="339758"/>
          </a:xfrm>
          <a:prstGeom prst="rect">
            <a:avLst/>
          </a:prstGeom>
        </p:spPr>
        <p:txBody>
          <a:bodyPr vert="horz" lIns="91440" tIns="45720" rIns="91440" bIns="45720" rtlCol="0" anchor="b"/>
          <a:lstStyle>
            <a:lvl1pPr algn="r">
              <a:defRPr sz="1200"/>
            </a:lvl1pPr>
          </a:lstStyle>
          <a:p>
            <a:fld id="{5208968D-54FA-2F48-B58D-78510E0A945F}" type="slidenum">
              <a:rPr lang="fr-FR" smtClean="0"/>
              <a:t>‹#›</a:t>
            </a:fld>
            <a:endParaRPr lang="fr-FR"/>
          </a:p>
        </p:txBody>
      </p:sp>
    </p:spTree>
    <p:extLst>
      <p:ext uri="{BB962C8B-B14F-4D97-AF65-F5344CB8AC3E}">
        <p14:creationId xmlns:p14="http://schemas.microsoft.com/office/powerpoint/2010/main" val="2957617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5425" y="0"/>
            <a:ext cx="4302067" cy="339759"/>
          </a:xfrm>
          <a:prstGeom prst="rect">
            <a:avLst/>
          </a:prstGeom>
        </p:spPr>
        <p:txBody>
          <a:bodyPr vert="horz" lIns="91440" tIns="45720" rIns="91440" bIns="45720" rtlCol="0"/>
          <a:lstStyle>
            <a:lvl1pPr algn="r">
              <a:defRPr sz="1200"/>
            </a:lvl1pPr>
          </a:lstStyle>
          <a:p>
            <a:fld id="{6C15D00D-C52A-4727-8CCB-0F665808AFF6}" type="datetimeFigureOut">
              <a:rPr lang="fr-FR" smtClean="0"/>
              <a:t>17/09/2017</a:t>
            </a:fld>
            <a:endParaRPr lang="fr-FR"/>
          </a:p>
        </p:txBody>
      </p:sp>
      <p:sp>
        <p:nvSpPr>
          <p:cNvPr id="4" name="Espace réservé de l'image des diapositives 3"/>
          <p:cNvSpPr>
            <a:spLocks noGrp="1" noRot="1" noChangeAspect="1"/>
          </p:cNvSpPr>
          <p:nvPr>
            <p:ph type="sldImg" idx="2"/>
          </p:nvPr>
        </p:nvSpPr>
        <p:spPr>
          <a:xfrm>
            <a:off x="3267075" y="509588"/>
            <a:ext cx="3395663" cy="254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93678" y="3224990"/>
            <a:ext cx="7942458" cy="3055653"/>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5425" y="6448895"/>
            <a:ext cx="4302067" cy="339758"/>
          </a:xfrm>
          <a:prstGeom prst="rect">
            <a:avLst/>
          </a:prstGeom>
        </p:spPr>
        <p:txBody>
          <a:bodyPr vert="horz" lIns="91440" tIns="45720" rIns="91440" bIns="45720" rtlCol="0" anchor="b"/>
          <a:lstStyle>
            <a:lvl1pPr algn="r">
              <a:defRPr sz="1200"/>
            </a:lvl1pPr>
          </a:lstStyle>
          <a:p>
            <a:fld id="{A6306D47-C2F9-4FC2-AAA7-63ADC8F2A558}" type="slidenum">
              <a:rPr lang="fr-FR" smtClean="0"/>
              <a:t>‹#›</a:t>
            </a:fld>
            <a:endParaRPr lang="fr-FR"/>
          </a:p>
        </p:txBody>
      </p:sp>
    </p:spTree>
    <p:extLst>
      <p:ext uri="{BB962C8B-B14F-4D97-AF65-F5344CB8AC3E}">
        <p14:creationId xmlns:p14="http://schemas.microsoft.com/office/powerpoint/2010/main" val="3181925273"/>
      </p:ext>
    </p:extLst>
  </p:cSld>
  <p:clrMap bg1="lt1" tx1="dk1" bg2="lt2" tx2="dk2" accent1="accent1" accent2="accent2" accent3="accent3" accent4="accent4" accent5="accent5" accent6="accent6" hlink="hlink" folHlink="folHlink"/>
  <p:notesStyle>
    <a:lvl1pPr marL="0" algn="l" defTabSz="914259" rtl="0" eaLnBrk="1" latinLnBrk="0" hangingPunct="1">
      <a:defRPr sz="1200" kern="1200">
        <a:solidFill>
          <a:schemeClr val="tx1"/>
        </a:solidFill>
        <a:latin typeface="+mn-lt"/>
        <a:ea typeface="+mn-ea"/>
        <a:cs typeface="+mn-cs"/>
      </a:defRPr>
    </a:lvl1pPr>
    <a:lvl2pPr marL="457130" algn="l" defTabSz="914259" rtl="0" eaLnBrk="1" latinLnBrk="0" hangingPunct="1">
      <a:defRPr sz="1200" kern="1200">
        <a:solidFill>
          <a:schemeClr val="tx1"/>
        </a:solidFill>
        <a:latin typeface="+mn-lt"/>
        <a:ea typeface="+mn-ea"/>
        <a:cs typeface="+mn-cs"/>
      </a:defRPr>
    </a:lvl2pPr>
    <a:lvl3pPr marL="914259" algn="l" defTabSz="914259" rtl="0" eaLnBrk="1" latinLnBrk="0" hangingPunct="1">
      <a:defRPr sz="1200" kern="1200">
        <a:solidFill>
          <a:schemeClr val="tx1"/>
        </a:solidFill>
        <a:latin typeface="+mn-lt"/>
        <a:ea typeface="+mn-ea"/>
        <a:cs typeface="+mn-cs"/>
      </a:defRPr>
    </a:lvl3pPr>
    <a:lvl4pPr marL="1371390" algn="l" defTabSz="914259" rtl="0" eaLnBrk="1" latinLnBrk="0" hangingPunct="1">
      <a:defRPr sz="1200" kern="1200">
        <a:solidFill>
          <a:schemeClr val="tx1"/>
        </a:solidFill>
        <a:latin typeface="+mn-lt"/>
        <a:ea typeface="+mn-ea"/>
        <a:cs typeface="+mn-cs"/>
      </a:defRPr>
    </a:lvl4pPr>
    <a:lvl5pPr marL="1828519" algn="l" defTabSz="914259" rtl="0" eaLnBrk="1" latinLnBrk="0" hangingPunct="1">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a:t>
            </a:fld>
            <a:endParaRPr lang="fr-FR"/>
          </a:p>
        </p:txBody>
      </p:sp>
    </p:spTree>
    <p:extLst>
      <p:ext uri="{BB962C8B-B14F-4D97-AF65-F5344CB8AC3E}">
        <p14:creationId xmlns:p14="http://schemas.microsoft.com/office/powerpoint/2010/main" val="1516284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34</a:t>
            </a:fld>
            <a:endParaRPr lang="fr-FR"/>
          </a:p>
        </p:txBody>
      </p:sp>
    </p:spTree>
    <p:extLst>
      <p:ext uri="{BB962C8B-B14F-4D97-AF65-F5344CB8AC3E}">
        <p14:creationId xmlns:p14="http://schemas.microsoft.com/office/powerpoint/2010/main" val="1580134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64</a:t>
            </a:fld>
            <a:endParaRPr lang="fr-FR"/>
          </a:p>
        </p:txBody>
      </p:sp>
    </p:spTree>
    <p:extLst>
      <p:ext uri="{BB962C8B-B14F-4D97-AF65-F5344CB8AC3E}">
        <p14:creationId xmlns:p14="http://schemas.microsoft.com/office/powerpoint/2010/main" val="94875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Expression problem of OO</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67</a:t>
            </a:fld>
            <a:endParaRPr lang="fr-FR"/>
          </a:p>
        </p:txBody>
      </p:sp>
    </p:spTree>
    <p:extLst>
      <p:ext uri="{BB962C8B-B14F-4D97-AF65-F5344CB8AC3E}">
        <p14:creationId xmlns:p14="http://schemas.microsoft.com/office/powerpoint/2010/main" val="1829390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txBox="1">
            <a:spLocks noGrp="1"/>
          </p:cNvSpPr>
          <p:nvPr>
            <p:ph type="sldNum" sz="quarter" idx="5"/>
          </p:nvPr>
        </p:nvSpPr>
        <p:spPr>
          <a:ln/>
        </p:spPr>
        <p:txBody>
          <a:bodyPr lIns="0" tIns="0" rIns="0" bIns="0" anchor="b" anchorCtr="0">
            <a:noAutofit/>
          </a:bodyPr>
          <a:lstStyle/>
          <a:p>
            <a:pPr lvl="0"/>
            <a:fld id="{AB58DF43-CFFB-4E35-99F4-0A36E82A85C3}" type="slidenum">
              <a:t>91</a:t>
            </a:fld>
            <a:endParaRPr lang="en-US"/>
          </a:p>
        </p:txBody>
      </p:sp>
      <p:sp>
        <p:nvSpPr>
          <p:cNvPr id="2" name="Espace réservé de l'image des diapositives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a:xfrm>
            <a:off x="756000" y="5078520"/>
            <a:ext cx="6047640" cy="4811040"/>
          </a:xfrm>
        </p:spPr>
        <p:txBody>
          <a:bodyPr/>
          <a:lstStyle/>
          <a:p>
            <a:endParaRPr lang="en-US"/>
          </a:p>
        </p:txBody>
      </p:sp>
    </p:spTree>
    <p:extLst>
      <p:ext uri="{BB962C8B-B14F-4D97-AF65-F5344CB8AC3E}">
        <p14:creationId xmlns:p14="http://schemas.microsoft.com/office/powerpoint/2010/main" val="200961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solidFill>
                  <a:prstClr val="black"/>
                </a:solidFill>
              </a:rPr>
              <a:pPr/>
              <a:t>4</a:t>
            </a:fld>
            <a:endParaRPr lang="fr-FR">
              <a:solidFill>
                <a:prstClr val="black"/>
              </a:solidFill>
            </a:endParaRPr>
          </a:p>
        </p:txBody>
      </p:sp>
    </p:spTree>
    <p:extLst>
      <p:ext uri="{BB962C8B-B14F-4D97-AF65-F5344CB8AC3E}">
        <p14:creationId xmlns:p14="http://schemas.microsoft.com/office/powerpoint/2010/main" val="759898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endParaRPr lang="en-US" dirty="0" smtClean="0"/>
          </a:p>
          <a:p>
            <a:r>
              <a:rPr lang="en-US" dirty="0" smtClean="0"/>
              <a:t>This piece of complex</a:t>
            </a:r>
            <a:r>
              <a:rPr lang="en-US" baseline="0" dirty="0" smtClean="0"/>
              <a:t> </a:t>
            </a:r>
            <a:r>
              <a:rPr lang="en-US" dirty="0" smtClean="0"/>
              <a:t>software integrates different perspectives from these stakeholders</a:t>
            </a:r>
          </a:p>
          <a:p>
            <a:endParaRPr lang="en-US" dirty="0" smtClean="0"/>
          </a:p>
          <a:p>
            <a:r>
              <a:rPr lang="en-US" dirty="0" smtClean="0"/>
              <a:t>Physics, communications, Pilots -&gt; HCI</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5</a:t>
            </a:fld>
            <a:endParaRPr lang="fr-FR">
              <a:solidFill>
                <a:prstClr val="black"/>
              </a:solidFill>
              <a:latin typeface="Calibri"/>
            </a:endParaRPr>
          </a:p>
        </p:txBody>
      </p:sp>
    </p:spTree>
    <p:extLst>
      <p:ext uri="{BB962C8B-B14F-4D97-AF65-F5344CB8AC3E}">
        <p14:creationId xmlns:p14="http://schemas.microsoft.com/office/powerpoint/2010/main" val="1242421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r>
              <a:rPr lang="en-US" dirty="0" err="1" smtClean="0"/>
              <a:t>Parler</a:t>
            </a:r>
            <a:r>
              <a:rPr lang="en-US" baseline="0" dirty="0" smtClean="0"/>
              <a:t> </a:t>
            </a:r>
            <a:r>
              <a:rPr lang="en-US" baseline="0" dirty="0" err="1" smtClean="0"/>
              <a:t>ici</a:t>
            </a:r>
            <a:r>
              <a:rPr lang="en-US" baseline="0" dirty="0" smtClean="0"/>
              <a:t> du </a:t>
            </a:r>
            <a:r>
              <a:rPr lang="en-US" baseline="0" dirty="0" err="1" smtClean="0"/>
              <a:t>positionnement</a:t>
            </a:r>
            <a:r>
              <a:rPr lang="en-US" baseline="0" dirty="0" smtClean="0"/>
              <a:t> avec la co-simulation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6</a:t>
            </a:fld>
            <a:endParaRPr lang="fr-FR">
              <a:solidFill>
                <a:prstClr val="black"/>
              </a:solidFill>
              <a:latin typeface="Calibri"/>
            </a:endParaRPr>
          </a:p>
        </p:txBody>
      </p:sp>
    </p:spTree>
    <p:extLst>
      <p:ext uri="{BB962C8B-B14F-4D97-AF65-F5344CB8AC3E}">
        <p14:creationId xmlns:p14="http://schemas.microsoft.com/office/powerpoint/2010/main" val="556541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Oldie</a:t>
            </a:r>
            <a:r>
              <a:rPr lang="fr-FR" dirty="0" smtClean="0"/>
              <a:t> but </a:t>
            </a:r>
            <a:r>
              <a:rPr lang="fr-FR" dirty="0" err="1" smtClean="0"/>
              <a:t>goodie</a:t>
            </a:r>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solidFill>
                  <a:prstClr val="black"/>
                </a:solidFill>
              </a:rPr>
              <a:pPr/>
              <a:t>7</a:t>
            </a:fld>
            <a:endParaRPr lang="fr-FR">
              <a:solidFill>
                <a:prstClr val="black"/>
              </a:solidFill>
            </a:endParaRPr>
          </a:p>
        </p:txBody>
      </p:sp>
    </p:spTree>
    <p:extLst>
      <p:ext uri="{BB962C8B-B14F-4D97-AF65-F5344CB8AC3E}">
        <p14:creationId xmlns:p14="http://schemas.microsoft.com/office/powerpoint/2010/main" val="211535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17</a:t>
            </a:fld>
            <a:endParaRPr lang="fr-FR"/>
          </a:p>
        </p:txBody>
      </p:sp>
    </p:spTree>
    <p:extLst>
      <p:ext uri="{BB962C8B-B14F-4D97-AF65-F5344CB8AC3E}">
        <p14:creationId xmlns:p14="http://schemas.microsoft.com/office/powerpoint/2010/main" val="430644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18</a:t>
            </a:fld>
            <a:endParaRPr lang="fr-FR"/>
          </a:p>
        </p:txBody>
      </p:sp>
    </p:spTree>
    <p:extLst>
      <p:ext uri="{BB962C8B-B14F-4D97-AF65-F5344CB8AC3E}">
        <p14:creationId xmlns:p14="http://schemas.microsoft.com/office/powerpoint/2010/main" val="1724855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21</a:t>
            </a:fld>
            <a:endParaRPr lang="fr-FR"/>
          </a:p>
        </p:txBody>
      </p:sp>
    </p:spTree>
    <p:extLst>
      <p:ext uri="{BB962C8B-B14F-4D97-AF65-F5344CB8AC3E}">
        <p14:creationId xmlns:p14="http://schemas.microsoft.com/office/powerpoint/2010/main" val="1053109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25</a:t>
            </a:fld>
            <a:endParaRPr lang="fr-FR"/>
          </a:p>
        </p:txBody>
      </p:sp>
    </p:spTree>
    <p:extLst>
      <p:ext uri="{BB962C8B-B14F-4D97-AF65-F5344CB8AC3E}">
        <p14:creationId xmlns:p14="http://schemas.microsoft.com/office/powerpoint/2010/main" val="1942715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e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0" descr="fond_couv_1"/>
          <p:cNvPicPr>
            <a:picLocks noChangeAspect="1" noChangeArrowheads="1"/>
          </p:cNvPicPr>
          <p:nvPr/>
        </p:nvPicPr>
        <p:blipFill>
          <a:blip r:embed="rId2" cstate="screen"/>
          <a:stretch>
            <a:fillRect/>
          </a:stretch>
        </p:blipFill>
        <p:spPr bwMode="auto">
          <a:xfrm>
            <a:off x="2032" y="0"/>
            <a:ext cx="9139938" cy="6858000"/>
          </a:xfrm>
          <a:prstGeom prst="rect">
            <a:avLst/>
          </a:prstGeom>
          <a:noFill/>
          <a:ln w="9525">
            <a:noFill/>
            <a:miter lim="800000"/>
            <a:headEnd/>
            <a:tailEnd/>
          </a:ln>
        </p:spPr>
      </p:pic>
      <p:sp>
        <p:nvSpPr>
          <p:cNvPr id="48132" name="Rectangle 4"/>
          <p:cNvSpPr>
            <a:spLocks noGrp="1" noChangeArrowheads="1"/>
          </p:cNvSpPr>
          <p:nvPr>
            <p:ph type="ctrTitle"/>
          </p:nvPr>
        </p:nvSpPr>
        <p:spPr bwMode="white">
          <a:xfrm>
            <a:off x="1006475" y="2924175"/>
            <a:ext cx="7626350" cy="1976438"/>
          </a:xfrm>
        </p:spPr>
        <p:txBody>
          <a:bodyPr anchor="b"/>
          <a:lstStyle>
            <a:lvl1pPr>
              <a:lnSpc>
                <a:spcPct val="90000"/>
              </a:lnSpc>
              <a:defRPr sz="3800"/>
            </a:lvl1pPr>
          </a:lstStyle>
          <a:p>
            <a:pPr lvl="0"/>
            <a:r>
              <a:rPr lang="fr-FR" noProof="0" smtClean="0"/>
              <a:t>Modifiez le style du titre</a:t>
            </a:r>
          </a:p>
        </p:txBody>
      </p:sp>
      <p:sp>
        <p:nvSpPr>
          <p:cNvPr id="48133" name="Rectangle 5"/>
          <p:cNvSpPr>
            <a:spLocks noGrp="1" noChangeArrowheads="1"/>
          </p:cNvSpPr>
          <p:nvPr>
            <p:ph type="subTitle" idx="1"/>
          </p:nvPr>
        </p:nvSpPr>
        <p:spPr bwMode="white">
          <a:xfrm>
            <a:off x="1006475" y="4965700"/>
            <a:ext cx="7626350" cy="1435100"/>
          </a:xfrm>
        </p:spPr>
        <p:txBody>
          <a:bodyPr/>
          <a:lstStyle>
            <a:lvl1pPr>
              <a:lnSpc>
                <a:spcPct val="100000"/>
              </a:lnSpc>
              <a:defRPr sz="2300" b="1"/>
            </a:lvl1pPr>
          </a:lstStyle>
          <a:p>
            <a:pPr lvl="0"/>
            <a:r>
              <a:rPr lang="fr-FR" noProof="0" smtClean="0"/>
              <a:t>Modifiez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866F860D-294A-4CE7-BE1D-B7CBC03ABED9}" type="slidenum">
              <a:rPr lang="fr-FR"/>
              <a:pPr>
                <a:defRPr/>
              </a:pPr>
              <a:t>‹#›</a:t>
            </a:fld>
            <a:endParaRPr lang="fr-F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6C28BF0B-9B5F-4221-8855-72E4D0C970C5}" type="slidenum">
              <a:rPr lang="fr-FR"/>
              <a:pPr>
                <a:defRPr/>
              </a:pPr>
              <a:t>‹#›</a:t>
            </a:fld>
            <a:endParaRPr lang="fr-F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7A33EBB4-3945-42AF-A5B8-B8A169A61719}"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C904ACD3-799D-4BE6-9F31-948BE2D12F24}" type="slidenum">
              <a:rPr lang="fr-FR"/>
              <a:pPr>
                <a:defRPr/>
              </a:pPr>
              <a:t>‹#›</a:t>
            </a:fld>
            <a:endParaRPr lang="fr-F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CCF3D89-96BD-44C0-B099-9A47086BB2E5}"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10EFCE8-B2FB-4E4B-96C4-119BB80E853F}" type="slidenum">
              <a:rPr lang="fr-FR"/>
              <a:pPr>
                <a:defRPr/>
              </a:pPr>
              <a:t>‹#›</a:t>
            </a:fld>
            <a:endParaRPr lang="fr-FR"/>
          </a:p>
        </p:txBody>
      </p:sp>
      <p:sp>
        <p:nvSpPr>
          <p:cNvPr id="7" name="Espace réservé du contenu 2"/>
          <p:cNvSpPr>
            <a:spLocks noGrp="1"/>
          </p:cNvSpPr>
          <p:nvPr>
            <p:ph sz="half" idx="13"/>
          </p:nvPr>
        </p:nvSpPr>
        <p:spPr>
          <a:xfrm rot="5400000">
            <a:off x="858630" y="335991"/>
            <a:ext cx="5347904"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oran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253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253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D89659B-47F0-4051-B8C2-F34B6A3C1395}" type="slidenum">
              <a:rPr lang="fr-FR"/>
              <a:pPr>
                <a:defRPr/>
              </a:pPr>
              <a:t>‹#›</a:t>
            </a:fld>
            <a:endParaRPr lang="fr-F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5CC93B46-292B-42F7-951C-C479D70CC24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42B384D3-89DE-4328-9A16-5300D4DCD93B}" type="slidenum">
              <a:rPr lang="fr-FR"/>
              <a:pPr>
                <a:defRPr/>
              </a:pPr>
              <a:t>‹#›</a:t>
            </a:fld>
            <a:endParaRPr lang="fr-F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0C12ACA8-31EF-4CA5-AA57-95821EAAB283}"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4"/>
            <a:ext cx="1884362" cy="5983287"/>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349376" y="474664"/>
            <a:ext cx="5503863" cy="598328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3E55A44E-46FB-483C-9632-6FF41985DE24}" type="slidenum">
              <a:rPr lang="fr-FR"/>
              <a:pPr>
                <a:defRPr/>
              </a:pPr>
              <a:t>‹#›</a:t>
            </a:fld>
            <a:endParaRPr lang="fr-F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C93B2AED-3A07-4029-8615-1A158CE863D7}" type="slidenum">
              <a:rPr lang="fr-FR"/>
              <a:pPr>
                <a:defRPr/>
              </a:pPr>
              <a:t>‹#›</a:t>
            </a:fld>
            <a:endParaRPr lang="fr-FR"/>
          </a:p>
        </p:txBody>
      </p:sp>
      <p:sp>
        <p:nvSpPr>
          <p:cNvPr id="12" name="Espace réservé du contenu 2"/>
          <p:cNvSpPr>
            <a:spLocks noGrp="1"/>
          </p:cNvSpPr>
          <p:nvPr>
            <p:ph sz="half" idx="13"/>
          </p:nvPr>
        </p:nvSpPr>
        <p:spPr>
          <a:xfrm>
            <a:off x="488138" y="2158412"/>
            <a:ext cx="4083862" cy="4250809"/>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2190307"/>
            <a:ext cx="3955312" cy="4229543"/>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1759C1DB-1F66-4272-8F5A-629A0D58AFE6}" type="slidenum">
              <a:rPr lang="fr-FR"/>
              <a:pPr>
                <a:defRPr/>
              </a:pPr>
              <a:t>‹#›</a:t>
            </a:fld>
            <a:endParaRPr lang="fr-F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C50F47B8-3F38-47B3-98FC-4F7AF3F1379F}" type="slidenum">
              <a:rPr lang="fr-FR"/>
              <a:pPr>
                <a:defRPr/>
              </a:pPr>
              <a:t>‹#›</a:t>
            </a:fld>
            <a:endParaRPr lang="fr-F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B333C5B7-3750-4A54-8586-C78723FAA0A7}"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AB48E4F-37F9-4F79-BBB9-0125FEC456F5}" type="slidenum">
              <a:rPr lang="fr-FR"/>
              <a:pPr>
                <a:defRPr/>
              </a:pPr>
              <a:t>‹#›</a:t>
            </a:fld>
            <a:endParaRPr lang="fr-F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0580F09-B1EC-472E-AC88-3CFABA1BEBF2}"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852996F-463E-4774-935B-A3E0BE0F44F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r>
              <a:rPr lang="fr-FR"/>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Font typeface="Arial" pitchFamily="34" charset="0"/>
              <a:buNone/>
              <a:defRPr sz="2300" b="1">
                <a:solidFill>
                  <a:schemeClr val="bg1"/>
                </a:solidFill>
              </a:defRPr>
            </a:lvl1pPr>
          </a:lstStyle>
          <a:p>
            <a:r>
              <a:rPr lang="fr-FR" dirty="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rgbClr val="808080"/>
                </a:solidFill>
                <a:ea typeface="ＭＳ Ｐゴシック" pitchFamily="34" charset="-128"/>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rgbClr val="808080"/>
                </a:solidFill>
                <a:ea typeface="ＭＳ Ｐゴシック" pitchFamily="34" charset="-128"/>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rgbClr val="808080"/>
                </a:solidFill>
              </a:defRPr>
            </a:lvl1pPr>
          </a:lstStyle>
          <a:p>
            <a:pPr>
              <a:defRPr/>
            </a:pPr>
            <a:r>
              <a:rPr lang="fr-FR"/>
              <a:t>- </a:t>
            </a:r>
            <a:fld id="{6FC597C9-1F54-46B0-9695-3555D471BDB8}" type="slidenum">
              <a:rPr lang="fr-FR"/>
              <a:pPr>
                <a:defRPr/>
              </a:pPr>
              <a:t>‹#›</a:t>
            </a:fld>
            <a:endParaRPr lang="fr-F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1BBE4E4C-D542-484A-BF16-90EBB42224C8}"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buFont typeface="Arial" pitchFamily="34" charset="0"/>
              <a:buChar cha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F799CCB-3FB7-49AF-883F-7B14B9F1542F}" type="slidenum">
              <a:rPr lang="fr-FR"/>
              <a:pPr>
                <a:defRPr/>
              </a:pPr>
              <a:t>‹#›</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DDDDDD"/>
        </a:solid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ctrTitle"/>
          </p:nvPr>
        </p:nvSpPr>
        <p:spPr bwMode="white">
          <a:xfrm>
            <a:off x="1006475" y="2925766"/>
            <a:ext cx="7626350" cy="1976437"/>
          </a:xfrm>
        </p:spPr>
        <p:txBody>
          <a:bodyPr anchor="b"/>
          <a:lstStyle>
            <a:lvl1pPr>
              <a:lnSpc>
                <a:spcPct val="90000"/>
              </a:lnSpc>
              <a:defRPr sz="3800">
                <a:solidFill>
                  <a:schemeClr val="bg1"/>
                </a:solidFill>
              </a:defRPr>
            </a:lvl1pPr>
          </a:lstStyle>
          <a:p>
            <a:pPr lvl="0"/>
            <a:r>
              <a:rPr lang="fr-FR" noProof="0" dirty="0" smtClean="0"/>
              <a:t>Cliquez pour modifier le style du titre</a:t>
            </a:r>
          </a:p>
        </p:txBody>
      </p:sp>
      <p:sp>
        <p:nvSpPr>
          <p:cNvPr id="156677" name="Rectangle 5"/>
          <p:cNvSpPr>
            <a:spLocks noGrp="1" noChangeArrowheads="1"/>
          </p:cNvSpPr>
          <p:nvPr>
            <p:ph type="subTitle" idx="1"/>
          </p:nvPr>
        </p:nvSpPr>
        <p:spPr bwMode="white">
          <a:xfrm>
            <a:off x="1006475" y="4965700"/>
            <a:ext cx="7626350" cy="1436688"/>
          </a:xfrm>
          <a:prstGeom prst="rect">
            <a:avLst/>
          </a:prstGeom>
        </p:spPr>
        <p:txBody>
          <a:bodyPr lIns="91425" tIns="45713" rIns="91425" bIns="45713"/>
          <a:lstStyle>
            <a:lvl1pPr>
              <a:lnSpc>
                <a:spcPct val="100000"/>
              </a:lnSpc>
              <a:defRPr sz="2300" b="1">
                <a:solidFill>
                  <a:schemeClr val="bg1"/>
                </a:solidFill>
              </a:defRPr>
            </a:lvl1pPr>
          </a:lstStyle>
          <a:p>
            <a:pPr lvl="0"/>
            <a:r>
              <a:rPr lang="fr-FR" noProof="0" dirty="0" smtClean="0"/>
              <a:t>Cliquez pour modifier le style des sous-titres du masque</a:t>
            </a:r>
          </a:p>
        </p:txBody>
      </p:sp>
      <p:grpSp>
        <p:nvGrpSpPr>
          <p:cNvPr id="6" name="Groupe 5"/>
          <p:cNvGrpSpPr/>
          <p:nvPr userDrawn="1"/>
        </p:nvGrpSpPr>
        <p:grpSpPr>
          <a:xfrm>
            <a:off x="0" y="0"/>
            <a:ext cx="4318000" cy="3238500"/>
            <a:chOff x="0" y="0"/>
            <a:chExt cx="4318000" cy="3238500"/>
          </a:xfrm>
        </p:grpSpPr>
        <p:pic>
          <p:nvPicPr>
            <p:cNvPr id="4" name="Picture 8" descr="logo_couv"/>
            <p:cNvPicPr>
              <a:picLocks noChangeAspect="1" noChangeArrowheads="1"/>
            </p:cNvPicPr>
            <p:nvPr/>
          </p:nvPicPr>
          <p:blipFill>
            <a:blip r:embed="rId2" cstate="screen"/>
            <a:srcRect/>
            <a:stretch>
              <a:fillRect/>
            </a:stretch>
          </p:blipFill>
          <p:spPr bwMode="auto">
            <a:xfrm>
              <a:off x="0" y="0"/>
              <a:ext cx="4318000" cy="3238500"/>
            </a:xfrm>
            <a:prstGeom prst="rect">
              <a:avLst/>
            </a:prstGeom>
            <a:noFill/>
            <a:ln w="9525">
              <a:noFill/>
              <a:miter lim="800000"/>
              <a:headEnd/>
              <a:tailEnd/>
            </a:ln>
          </p:spPr>
        </p:pic>
        <p:pic>
          <p:nvPicPr>
            <p:cNvPr id="5" name="Image 4" descr="tab pour visuel-sc-en.bmp"/>
            <p:cNvPicPr>
              <a:picLocks noChangeAspect="1"/>
            </p:cNvPicPr>
            <p:nvPr userDrawn="1"/>
          </p:nvPicPr>
          <p:blipFill>
            <a:blip r:embed="rId3" cstate="screen"/>
            <a:stretch>
              <a:fillRect/>
            </a:stretch>
          </p:blipFill>
          <p:spPr>
            <a:xfrm>
              <a:off x="1151620" y="1594709"/>
              <a:ext cx="2475610" cy="1183446"/>
            </a:xfrm>
            <a:prstGeom prst="rect">
              <a:avLst/>
            </a:prstGeom>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68367D39-FA3B-4CAF-9F36-39342E1BD5BC}"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Espace réservé de la date 6"/>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8" name="Espace réservé du pied de page 7"/>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9" name="Espace réservé du numéro de diapositive 8"/>
          <p:cNvSpPr>
            <a:spLocks noGrp="1"/>
          </p:cNvSpPr>
          <p:nvPr>
            <p:ph type="sldNum" sz="quarter" idx="12"/>
          </p:nvPr>
        </p:nvSpPr>
        <p:spPr/>
        <p:txBody>
          <a:bodyPr/>
          <a:lstStyle>
            <a:lvl1pPr>
              <a:defRPr/>
            </a:lvl1pPr>
          </a:lstStyle>
          <a:p>
            <a:pPr>
              <a:defRPr/>
            </a:pPr>
            <a:r>
              <a:rPr lang="fr-FR"/>
              <a:t>- </a:t>
            </a:r>
            <a:fld id="{3E3CCCAB-CDF9-4B87-B3AA-B07CAC788D87}" type="slidenum">
              <a:rPr lang="fr-FR"/>
              <a:pPr>
                <a:defRPr/>
              </a:pPr>
              <a:t>‹#›</a:t>
            </a:fld>
            <a:endParaRPr lang="fr-FR"/>
          </a:p>
        </p:txBody>
      </p:sp>
      <p:sp>
        <p:nvSpPr>
          <p:cNvPr id="12" name="Espace réservé du contenu 2"/>
          <p:cNvSpPr>
            <a:spLocks noGrp="1"/>
          </p:cNvSpPr>
          <p:nvPr>
            <p:ph sz="half" idx="13"/>
          </p:nvPr>
        </p:nvSpPr>
        <p:spPr>
          <a:xfrm>
            <a:off x="477506" y="2158409"/>
            <a:ext cx="4094495" cy="4250808"/>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48029" y="2083981"/>
            <a:ext cx="4151423" cy="432523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4" name="Espace réservé du pied de page 3"/>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5" name="Espace réservé du numéro de diapositive 4"/>
          <p:cNvSpPr>
            <a:spLocks noGrp="1"/>
          </p:cNvSpPr>
          <p:nvPr>
            <p:ph type="sldNum" sz="quarter" idx="12"/>
          </p:nvPr>
        </p:nvSpPr>
        <p:spPr/>
        <p:txBody>
          <a:bodyPr/>
          <a:lstStyle>
            <a:lvl1pPr>
              <a:defRPr/>
            </a:lvl1pPr>
          </a:lstStyle>
          <a:p>
            <a:pPr>
              <a:defRPr/>
            </a:pPr>
            <a:r>
              <a:rPr lang="fr-FR"/>
              <a:t>- </a:t>
            </a:r>
            <a:fld id="{2477A6C7-62D4-4FEE-9368-D20D98FEBD55}" type="slidenum">
              <a:rPr lang="fr-FR"/>
              <a:pPr>
                <a:defRPr/>
              </a:pPr>
              <a:t>‹#›</a:t>
            </a:fld>
            <a:endParaRPr lang="fr-F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3" name="Espace réservé du pied de page 2"/>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4" name="Espace réservé du numéro de diapositive 3"/>
          <p:cNvSpPr>
            <a:spLocks noGrp="1"/>
          </p:cNvSpPr>
          <p:nvPr>
            <p:ph type="sldNum" sz="quarter" idx="12"/>
          </p:nvPr>
        </p:nvSpPr>
        <p:spPr/>
        <p:txBody>
          <a:bodyPr/>
          <a:lstStyle>
            <a:lvl1pPr>
              <a:defRPr/>
            </a:lvl1pPr>
          </a:lstStyle>
          <a:p>
            <a:pPr>
              <a:defRPr/>
            </a:pPr>
            <a:r>
              <a:rPr lang="fr-FR"/>
              <a:t>- </a:t>
            </a:r>
            <a:fld id="{3D35C9E3-8D6E-4060-98BD-E38DA679094F}" type="slidenum">
              <a:rPr lang="fr-FR"/>
              <a:pPr>
                <a:defRPr/>
              </a:pPr>
              <a:t>‹#›</a:t>
            </a:fld>
            <a:endParaRPr lang="fr-F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pour modifier le style du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1AE16350-F62D-4F36-A614-6E2FB6BD3C6C}" type="slidenum">
              <a:rPr lang="fr-FR"/>
              <a:pPr>
                <a:defRPr/>
              </a:pPr>
              <a:t>‹#›</a:t>
            </a:fld>
            <a:endParaRPr lang="fr-FR"/>
          </a:p>
        </p:txBody>
      </p:sp>
      <p:sp>
        <p:nvSpPr>
          <p:cNvPr id="8"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buFont typeface="Arial" pitchFamily="34" charset="0"/>
              <a:buChar cha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B72D17F6-14A7-4F5E-930D-799867F89D2D}" type="slidenum">
              <a:rPr lang="fr-FR"/>
              <a:pPr>
                <a:defRPr/>
              </a:pPr>
              <a:t>‹#›</a:t>
            </a:fld>
            <a:endParaRPr lang="fr-F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AE524A20-76BC-447B-9B68-CDCB716F6898}"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8542203-7A2F-4F00-8C9C-B877E9137DCA}"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liste à puc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sz="2400"/>
            </a:lvl1pPr>
            <a:lvl2pPr marL="361893" indent="352371">
              <a:defRPr/>
            </a:lvl2pPr>
            <a:lvl3pPr marL="1076160" indent="361893">
              <a:defRPr sz="2000"/>
            </a:lvl3pPr>
            <a:lvl4pPr marL="1438055" indent="371418">
              <a:defRPr sz="1800"/>
            </a:lvl4pPr>
            <a:lvl5pPr marL="1790425" indent="361893">
              <a:defRPr sz="16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2FEFE3E-5266-48F6-9D02-A7873B043BC0}" type="slidenum">
              <a:rPr lang="fr-FR"/>
              <a:pPr>
                <a:defRPr/>
              </a:pPr>
              <a:t>‹#›</a:t>
            </a:fld>
            <a:endParaRPr lang="fr-F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15B99BE-6035-43F0-BAA9-A49E7E3DCE59}" type="slidenum">
              <a:rPr lang="fr-FR"/>
              <a:pPr>
                <a:defRPr/>
              </a:pPr>
              <a:t>‹#›</a:t>
            </a:fld>
            <a:endParaRPr lang="fr-F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2D9AD59-0221-400E-A868-F33C0BCA50B0}" type="slidenum">
              <a:rPr lang="fr-FR"/>
              <a:pPr>
                <a:defRPr/>
              </a:pPr>
              <a:t>‹#›</a:t>
            </a:fld>
            <a:endParaRPr lang="fr-FR"/>
          </a:p>
        </p:txBody>
      </p:sp>
      <p:sp>
        <p:nvSpPr>
          <p:cNvPr id="8"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9"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217E0F9F-BD46-4E55-AF91-DF6BF8BEA411}" type="slidenum">
              <a:rPr lang="fr-FR"/>
              <a:pPr>
                <a:defRPr/>
              </a:pPr>
              <a:t>‹#›</a:t>
            </a:fld>
            <a:endParaRPr lang="fr-FR"/>
          </a:p>
        </p:txBody>
      </p:sp>
      <p:sp>
        <p:nvSpPr>
          <p:cNvPr id="10" name="Espace réservé du contenu 2"/>
          <p:cNvSpPr>
            <a:spLocks noGrp="1"/>
          </p:cNvSpPr>
          <p:nvPr>
            <p:ph sz="half" idx="13"/>
          </p:nvPr>
        </p:nvSpPr>
        <p:spPr>
          <a:xfrm>
            <a:off x="445608" y="1641327"/>
            <a:ext cx="412639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4"/>
          </p:nvPr>
        </p:nvSpPr>
        <p:spPr>
          <a:xfrm>
            <a:off x="4572000" y="1641327"/>
            <a:ext cx="4008474"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B9D243D-F9C0-4E0C-B003-1556338B5CE0}" type="slidenum">
              <a:rPr lang="fr-FR"/>
              <a:pPr>
                <a:defRPr/>
              </a:pPr>
              <a:t>‹#›</a:t>
            </a:fld>
            <a:endParaRPr lang="fr-F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D68F26B-E493-43B4-A0D1-A7C7B876D25B}" type="slidenum">
              <a:rPr lang="fr-FR"/>
              <a:pPr>
                <a:defRPr/>
              </a:pPr>
              <a:t>‹#›</a:t>
            </a:fld>
            <a:endParaRPr lang="fr-F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sz="2200"/>
            </a:lvl2pPr>
            <a:lvl3pPr marL="814264" indent="526969">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985B404F-82AA-4656-B7BB-2C42C12A43F0}"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4322A8F9-4C25-4794-AD0F-214AA33FDF3C}" type="slidenum">
              <a:rPr lang="fr-FR"/>
              <a:pPr>
                <a:defRPr/>
              </a:pPr>
              <a:t>‹#›</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9CDB2FD-9F06-45BF-B617-B7F633254698}" type="slidenum">
              <a:rPr lang="fr-FR"/>
              <a:pPr>
                <a:defRPr/>
              </a:pPr>
              <a:t>‹#›</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5" y="2187575"/>
            <a:ext cx="7540625" cy="4203700"/>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265A9D1-E72B-4781-A089-9CFF8FA4332C}" type="slidenum">
              <a:rPr lang="fr-FR"/>
              <a:pPr>
                <a:defRPr/>
              </a:pPr>
              <a:t>‹#›</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3"/>
            <a:ext cx="1884362" cy="5916612"/>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6" y="474663"/>
            <a:ext cx="5503863" cy="5916612"/>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856DA4-6962-4A2C-ACDA-737F7D272E26}" type="slidenum">
              <a:rPr lang="fr-FR"/>
              <a:pPr>
                <a:defRPr/>
              </a:pPr>
              <a:t>‹#›</a:t>
            </a:fld>
            <a:endParaRPr lang="fr-F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ouv_2"/>
          <p:cNvPicPr>
            <a:picLocks noChangeAspect="1" noChangeArrowheads="1"/>
          </p:cNvPicPr>
          <p:nvPr/>
        </p:nvPicPr>
        <p:blipFill>
          <a:blip r:embed="rId2" cstate="screen"/>
          <a:stretch>
            <a:fillRect/>
          </a:stretch>
        </p:blipFill>
        <p:spPr bwMode="auto">
          <a:xfrm>
            <a:off x="0" y="3"/>
            <a:ext cx="9144000" cy="6857999"/>
          </a:xfrm>
          <a:prstGeom prst="rect">
            <a:avLst/>
          </a:prstGeom>
          <a:noFill/>
          <a:ln w="9525">
            <a:noFill/>
            <a:miter lim="800000"/>
            <a:headEnd/>
            <a:tailEnd/>
          </a:ln>
        </p:spPr>
      </p:pic>
      <p:sp>
        <p:nvSpPr>
          <p:cNvPr id="66563" name="Rectangle 3"/>
          <p:cNvSpPr>
            <a:spLocks noGrp="1" noChangeArrowheads="1"/>
          </p:cNvSpPr>
          <p:nvPr>
            <p:ph type="ctrTitle"/>
          </p:nvPr>
        </p:nvSpPr>
        <p:spPr bwMode="white">
          <a:xfrm>
            <a:off x="1006475" y="2924175"/>
            <a:ext cx="7626350" cy="1976438"/>
          </a:xfrm>
        </p:spPr>
        <p:txBody>
          <a:bodyPr anchor="b"/>
          <a:lstStyle>
            <a:lvl1pPr algn="l">
              <a:lnSpc>
                <a:spcPct val="90000"/>
              </a:lnSpc>
              <a:defRPr sz="3800"/>
            </a:lvl1pPr>
          </a:lstStyle>
          <a:p>
            <a:pPr lvl="0"/>
            <a:r>
              <a:rPr lang="fr-FR" noProof="0" smtClean="0"/>
              <a:t>Cliquez pour modifier le style du titre</a:t>
            </a:r>
          </a:p>
        </p:txBody>
      </p:sp>
      <p:sp>
        <p:nvSpPr>
          <p:cNvPr id="66564" name="Rectangle 4"/>
          <p:cNvSpPr>
            <a:spLocks noGrp="1" noChangeArrowheads="1"/>
          </p:cNvSpPr>
          <p:nvPr>
            <p:ph type="subTitle" idx="1"/>
          </p:nvPr>
        </p:nvSpPr>
        <p:spPr bwMode="white">
          <a:xfrm>
            <a:off x="1006475" y="4965700"/>
            <a:ext cx="7626350" cy="844550"/>
          </a:xfrm>
        </p:spPr>
        <p:txBody>
          <a:bodyPr anchor="t"/>
          <a:lstStyle>
            <a:lvl1pPr>
              <a:lnSpc>
                <a:spcPct val="100000"/>
              </a:lnSpc>
              <a:defRPr sz="2300"/>
            </a:lvl1pPr>
          </a:lstStyle>
          <a:p>
            <a:pPr lvl="0"/>
            <a:r>
              <a:rPr lang="fr-FR" noProof="0" smtClean="0"/>
              <a:t>Cliquez pour modifier le style des sous-titres du masque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p:spPr>
        <p:txBody>
          <a:bodyPr/>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8072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Modifiez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6789A5F8-C5AD-40C5-9F24-D2B3F53877F9}" type="slidenum">
              <a:rPr lang="fr-FR"/>
              <a:pPr>
                <a:defRPr/>
              </a:pPr>
              <a:t>‹#›</a:t>
            </a:fld>
            <a:endParaRPr lang="fr-F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1000" y="2924178"/>
            <a:ext cx="2159000" cy="341947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254000" y="2924178"/>
            <a:ext cx="6324600" cy="34194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9" descr="fond_chapitre_rou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6146" name="Rectangle 2"/>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6147" name="Rectangle 3"/>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5"/>
          <p:cNvSpPr>
            <a:spLocks noGrp="1" noChangeArrowheads="1"/>
          </p:cNvSpPr>
          <p:nvPr>
            <p:ph type="ftr" sz="quarter" idx="10"/>
          </p:nvPr>
        </p:nvSpPr>
        <p:spPr bwMode="gray"/>
        <p:txBody>
          <a:bodyPr/>
          <a:lstStyle>
            <a:lvl1pPr>
              <a:defRPr>
                <a:solidFill>
                  <a:schemeClr val="tx2"/>
                </a:solidFill>
              </a:defRPr>
            </a:lvl1pPr>
          </a:lstStyle>
          <a:p>
            <a:r>
              <a:rPr lang="en-US" dirty="0" smtClean="0"/>
              <a:t>GEMOC Studio Tutorial </a:t>
            </a:r>
            <a:r>
              <a:rPr lang="mr-IN" dirty="0" smtClean="0"/>
              <a:t>–</a:t>
            </a:r>
            <a:r>
              <a:rPr lang="en-US" dirty="0" smtClean="0"/>
              <a:t> ICSA 2017 </a:t>
            </a:r>
            <a:endParaRPr lang="en-US" dirty="0"/>
          </a:p>
        </p:txBody>
      </p:sp>
      <p:sp>
        <p:nvSpPr>
          <p:cNvPr id="6" name="Rectangle 4"/>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6"/>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9369D450-F000-4554-8F34-040645730B51}" type="slidenum">
              <a:rPr lang="fr-FR"/>
              <a:pPr>
                <a:defRPr/>
              </a:pPr>
              <a:t>‹#›</a:t>
            </a:fld>
            <a:endParaRPr lang="fr-F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2"/>
          </p:nvPr>
        </p:nvSpPr>
        <p:spPr>
          <a:ln/>
        </p:spPr>
        <p:txBody>
          <a:bodyPr/>
          <a:lstStyle>
            <a:lvl1pPr>
              <a:defRPr/>
            </a:lvl1pPr>
          </a:lstStyle>
          <a:p>
            <a:pPr>
              <a:defRPr/>
            </a:pPr>
            <a:r>
              <a:rPr lang="fr-FR"/>
              <a:t>- </a:t>
            </a:r>
            <a:fld id="{46A70191-DF56-47E7-AB56-1D430D80D799}" type="slidenum">
              <a:rPr lang="fr-FR"/>
              <a:pPr>
                <a:defRPr/>
              </a:pPr>
              <a:t>‹#›</a:t>
            </a:fld>
            <a:endParaRPr lang="fr-F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9"/>
          <p:cNvSpPr>
            <a:spLocks noGrp="1" noChangeArrowheads="1"/>
          </p:cNvSpPr>
          <p:nvPr>
            <p:ph type="sldNum" sz="quarter" idx="12"/>
          </p:nvPr>
        </p:nvSpPr>
        <p:spPr>
          <a:ln/>
        </p:spPr>
        <p:txBody>
          <a:bodyPr/>
          <a:lstStyle>
            <a:lvl1pPr>
              <a:defRPr/>
            </a:lvl1pPr>
          </a:lstStyle>
          <a:p>
            <a:pPr>
              <a:defRPr/>
            </a:pPr>
            <a:r>
              <a:rPr lang="fr-FR"/>
              <a:t>- </a:t>
            </a:r>
            <a:fld id="{D2C7F398-9265-4D1D-BFF9-86DBF8CBB213}" type="slidenum">
              <a:rPr lang="fr-FR"/>
              <a:pPr>
                <a:defRPr/>
              </a:pPr>
              <a:t>‹#›</a:t>
            </a:fld>
            <a:endParaRPr lang="fr-FR"/>
          </a:p>
        </p:txBody>
      </p:sp>
      <p:sp>
        <p:nvSpPr>
          <p:cNvPr id="8"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9"/>
          <p:cNvSpPr>
            <a:spLocks noGrp="1" noChangeArrowheads="1"/>
          </p:cNvSpPr>
          <p:nvPr>
            <p:ph type="sldNum" sz="quarter" idx="12"/>
          </p:nvPr>
        </p:nvSpPr>
        <p:spPr>
          <a:ln/>
        </p:spPr>
        <p:txBody>
          <a:bodyPr/>
          <a:lstStyle>
            <a:lvl1pPr>
              <a:defRPr/>
            </a:lvl1pPr>
          </a:lstStyle>
          <a:p>
            <a:pPr>
              <a:defRPr/>
            </a:pPr>
            <a:r>
              <a:rPr lang="fr-FR"/>
              <a:t>- </a:t>
            </a:r>
            <a:fld id="{B441CF9B-F9C7-4F13-A187-070B8341B968}"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349376" y="1844676"/>
            <a:ext cx="3694113"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95888" y="1844676"/>
            <a:ext cx="3694112"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5110FDAA-0935-476E-BE17-36976A8636A6}" type="slidenum">
              <a:rPr lang="fr-FR"/>
              <a:pPr>
                <a:defRPr/>
              </a:pPr>
              <a:t>‹#›</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9"/>
          <p:cNvSpPr>
            <a:spLocks noGrp="1" noChangeArrowheads="1"/>
          </p:cNvSpPr>
          <p:nvPr>
            <p:ph type="sldNum" sz="quarter" idx="12"/>
          </p:nvPr>
        </p:nvSpPr>
        <p:spPr>
          <a:ln/>
        </p:spPr>
        <p:txBody>
          <a:bodyPr/>
          <a:lstStyle>
            <a:lvl1pPr>
              <a:defRPr/>
            </a:lvl1pPr>
          </a:lstStyle>
          <a:p>
            <a:pPr>
              <a:defRPr/>
            </a:pPr>
            <a:r>
              <a:rPr lang="fr-FR"/>
              <a:t>- </a:t>
            </a:r>
            <a:fld id="{2B9C11B5-B8CD-4D0C-AEC7-7712CE04AF74}" type="slidenum">
              <a:rPr lang="fr-FR"/>
              <a:pPr>
                <a:defRPr/>
              </a:pPr>
              <a:t>‹#›</a:t>
            </a:fld>
            <a:endParaRPr lang="fr-F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extLst>
      <p:ext uri="{BB962C8B-B14F-4D97-AF65-F5344CB8AC3E}">
        <p14:creationId xmlns:p14="http://schemas.microsoft.com/office/powerpoint/2010/main" val="999668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04CD2330-D827-4275-B56B-3C2F2C7D8156}"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D1692B77-2069-4621-B853-841C1BA9A1D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09B585-7D53-430F-9A38-89F42C58FA25}"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3041399-0EDF-4ABD-9D0D-CF334CF34D2A}"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E1002F39-67E2-462D-B2E2-885EF809330C}" type="slidenum">
              <a:rPr lang="fr-FR"/>
              <a:pPr>
                <a:defRPr/>
              </a:pPr>
              <a:t>‹#›</a:t>
            </a:fld>
            <a:endParaRPr lang="fr-F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A185EBDD-F33F-4741-8A5B-CA72F64F1F56}" type="slidenum">
              <a:rPr lang="fr-FR"/>
              <a:pPr>
                <a:defRPr/>
              </a:pPr>
              <a:t>‹#›</a:t>
            </a:fld>
            <a:endParaRPr lang="fr-F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B1C3CE58-3CC9-4F2B-AF61-4E01516572BD}"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10"/>
          <p:cNvSpPr>
            <a:spLocks noGrp="1" noChangeArrowheads="1"/>
          </p:cNvSpPr>
          <p:nvPr>
            <p:ph type="sldNum" sz="quarter" idx="12"/>
          </p:nvPr>
        </p:nvSpPr>
        <p:spPr>
          <a:ln/>
        </p:spPr>
        <p:txBody>
          <a:bodyPr/>
          <a:lstStyle>
            <a:lvl1pPr>
              <a:defRPr/>
            </a:lvl1pPr>
          </a:lstStyle>
          <a:p>
            <a:pPr>
              <a:defRPr/>
            </a:pPr>
            <a:r>
              <a:rPr lang="fr-FR"/>
              <a:t>- </a:t>
            </a:r>
            <a:fld id="{56B0E3C2-28EB-4C05-AA7E-D051F78F3630}" type="slidenum">
              <a:rPr lang="fr-FR"/>
              <a:pPr>
                <a:defRPr/>
              </a:pPr>
              <a:t>‹#›</a:t>
            </a:fld>
            <a:endParaRPr lang="fr-F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72992F6-FB1B-42F3-8783-AE79FF7B9E8D}"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25BCC863-D291-4416-86C8-3AB93950E014}" type="slidenum">
              <a:rPr lang="fr-FR"/>
              <a:pPr>
                <a:defRPr/>
              </a:pPr>
              <a:t>‹#›</a:t>
            </a:fld>
            <a:endParaRPr lang="fr-F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395995B-0AAA-46A3-A614-79EF27B4C3F2}"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23D8292-8682-455E-BC7D-AE3CBE3F450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F336532-6694-4016-A042-AA972B4C2304}" type="slidenum">
              <a:rPr lang="fr-FR"/>
              <a:pPr>
                <a:defRPr/>
              </a:pPr>
              <a:t>‹#›</a:t>
            </a:fld>
            <a:endParaRPr lang="fr-F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93E3D3-509D-4E4A-BB1A-9B82B780E445}" type="datetimeFigureOut">
              <a:rPr lang="en-US" smtClean="0">
                <a:solidFill>
                  <a:prstClr val="black">
                    <a:tint val="75000"/>
                  </a:prstClr>
                </a:solidFill>
                <a:latin typeface="Arial"/>
              </a:rPr>
              <a:pPr/>
              <a:t>9/17/17</a:t>
            </a:fld>
            <a:endParaRPr lang="en-US">
              <a:solidFill>
                <a:prstClr val="black">
                  <a:tint val="75000"/>
                </a:prstClr>
              </a:solidFill>
              <a:latin typeface="Aria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Arial"/>
            </a:endParaRPr>
          </a:p>
        </p:txBody>
      </p:sp>
      <p:sp>
        <p:nvSpPr>
          <p:cNvPr id="6" name="Slide Number Placeholder 5"/>
          <p:cNvSpPr>
            <a:spLocks noGrp="1"/>
          </p:cNvSpPr>
          <p:nvPr>
            <p:ph type="sldNum" sz="quarter" idx="12"/>
          </p:nvPr>
        </p:nvSpPr>
        <p:spPr/>
        <p:txBody>
          <a:bodyPr/>
          <a:lstStyle/>
          <a:p>
            <a:fld id="{9064036B-A200-45AA-875A-B4A248F986EF}"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93777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Autre citation">
    <p:bg>
      <p:bgPr>
        <a:solidFill>
          <a:schemeClr val="accent1"/>
        </a:solidFill>
        <a:effectLst/>
      </p:bgPr>
    </p:bg>
    <p:spTree>
      <p:nvGrpSpPr>
        <p:cNvPr id="1" name=""/>
        <p:cNvGrpSpPr/>
        <p:nvPr/>
      </p:nvGrpSpPr>
      <p:grpSpPr>
        <a:xfrm>
          <a:off x="0" y="0"/>
          <a:ext cx="0" cy="0"/>
          <a:chOff x="0" y="0"/>
          <a:chExt cx="0" cy="0"/>
        </a:xfrm>
      </p:grpSpPr>
      <p:sp>
        <p:nvSpPr>
          <p:cNvPr id="132" name="Saisissez une citation ici."/>
          <p:cNvSpPr txBox="1">
            <a:spLocks noGrp="1"/>
          </p:cNvSpPr>
          <p:nvPr>
            <p:ph type="body" sz="quarter" idx="13"/>
          </p:nvPr>
        </p:nvSpPr>
        <p:spPr>
          <a:xfrm>
            <a:off x="4143375" y="1857375"/>
            <a:ext cx="4714875" cy="3347070"/>
          </a:xfrm>
          <a:prstGeom prst="rect">
            <a:avLst/>
          </a:prstGeom>
        </p:spPr>
        <p:txBody>
          <a:bodyPr>
            <a:spAutoFit/>
          </a:bodyPr>
          <a:lstStyle>
            <a:lvl1pPr marL="0" indent="0">
              <a:lnSpc>
                <a:spcPct val="80000"/>
              </a:lnSpc>
              <a:spcBef>
                <a:spcPts val="0"/>
              </a:spcBef>
              <a:buClrTx/>
              <a:buSzTx/>
              <a:buFontTx/>
              <a:buNone/>
              <a:defRPr sz="6609" cap="all">
                <a:solidFill>
                  <a:srgbClr val="FFFFFF"/>
                </a:solidFill>
                <a:latin typeface="+mn-lt"/>
                <a:ea typeface="+mn-ea"/>
                <a:cs typeface="+mn-cs"/>
                <a:sym typeface="DIN Condensed"/>
              </a:defRPr>
            </a:lvl1pPr>
          </a:lstStyle>
          <a:p>
            <a:r>
              <a:t>Saisissez une citation ici.</a:t>
            </a:r>
          </a:p>
        </p:txBody>
      </p:sp>
      <p:sp>
        <p:nvSpPr>
          <p:cNvPr id="133" name="Image"/>
          <p:cNvSpPr>
            <a:spLocks noGrp="1"/>
          </p:cNvSpPr>
          <p:nvPr>
            <p:ph type="pic" idx="14"/>
          </p:nvPr>
        </p:nvSpPr>
        <p:spPr>
          <a:xfrm>
            <a:off x="0" y="0"/>
            <a:ext cx="3857625" cy="6858000"/>
          </a:xfrm>
          <a:prstGeom prst="rect">
            <a:avLst/>
          </a:prstGeom>
        </p:spPr>
        <p:txBody>
          <a:bodyPr lIns="91439" tIns="45719" rIns="91439" bIns="45719">
            <a:noAutofit/>
          </a:bodyPr>
          <a:lstStyle/>
          <a:p>
            <a:endParaRPr/>
          </a:p>
        </p:txBody>
      </p:sp>
      <p:sp>
        <p:nvSpPr>
          <p:cNvPr id="134" name="Gilles Alain"/>
          <p:cNvSpPr txBox="1">
            <a:spLocks noGrp="1"/>
          </p:cNvSpPr>
          <p:nvPr>
            <p:ph type="body" sz="quarter" idx="15"/>
          </p:nvPr>
        </p:nvSpPr>
        <p:spPr>
          <a:xfrm>
            <a:off x="4143375" y="5328504"/>
            <a:ext cx="4714875" cy="903965"/>
          </a:xfrm>
          <a:prstGeom prst="rect">
            <a:avLst/>
          </a:prstGeom>
        </p:spPr>
        <p:txBody>
          <a:bodyPr anchor="ctr">
            <a:spAutoFit/>
          </a:bodyPr>
          <a:lstStyle>
            <a:lvl1pPr marL="0" indent="0" defTabSz="321457">
              <a:spcBef>
                <a:spcPts val="0"/>
              </a:spcBef>
              <a:buClrTx/>
              <a:buSzTx/>
              <a:buFontTx/>
              <a:buNone/>
              <a:defRPr sz="4219">
                <a:solidFill>
                  <a:srgbClr val="232323"/>
                </a:solidFill>
                <a:latin typeface="+mn-lt"/>
                <a:ea typeface="+mn-ea"/>
                <a:cs typeface="+mn-cs"/>
                <a:sym typeface="DIN Condensed"/>
              </a:defRPr>
            </a:lvl1pPr>
          </a:lstStyle>
          <a:p>
            <a:r>
              <a:t>Gilles Alain</a:t>
            </a:r>
          </a:p>
        </p:txBody>
      </p:sp>
      <p:sp>
        <p:nvSpPr>
          <p:cNvPr id="135" name="Numéro de diapositive"/>
          <p:cNvSpPr txBox="1">
            <a:spLocks noGrp="1"/>
          </p:cNvSpPr>
          <p:nvPr>
            <p:ph type="sldNum" sz="quarter" idx="2"/>
          </p:nvPr>
        </p:nvSpPr>
        <p:spPr>
          <a:xfrm>
            <a:off x="8568719" y="303609"/>
            <a:ext cx="286099" cy="32146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9300732"/>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er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4340"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4341"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2867630B-45CD-4371-BE7D-96EB431F5EFB}" type="slidenum">
              <a:rPr lang="fr-FR"/>
              <a:pPr>
                <a:defRPr/>
              </a:pPr>
              <a:t>‹#›</a:t>
            </a:fld>
            <a:endParaRPr lang="fr-F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B65A69A-B4DF-4D1B-B014-1C81CC60D0DF}"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10"/>
          <p:cNvSpPr>
            <a:spLocks noGrp="1" noChangeArrowheads="1"/>
          </p:cNvSpPr>
          <p:nvPr>
            <p:ph type="sldNum" sz="quarter" idx="12"/>
          </p:nvPr>
        </p:nvSpPr>
        <p:spPr>
          <a:ln/>
        </p:spPr>
        <p:txBody>
          <a:bodyPr/>
          <a:lstStyle>
            <a:lvl1pPr>
              <a:defRPr/>
            </a:lvl1pPr>
          </a:lstStyle>
          <a:p>
            <a:pPr>
              <a:defRPr/>
            </a:pPr>
            <a:r>
              <a:rPr lang="fr-FR"/>
              <a:t>- </a:t>
            </a:r>
            <a:fld id="{4C4F24F7-7432-4DF5-855C-CF9759C96BAF}" type="slidenum">
              <a:rPr lang="fr-FR"/>
              <a:pPr>
                <a:defRPr/>
              </a:pPr>
              <a:t>‹#›</a:t>
            </a:fld>
            <a:endParaRPr lang="fr-F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5A845E5-A98D-4A8C-8898-6C04E63ADC4C}" type="slidenum">
              <a:rPr lang="fr-FR"/>
              <a:pPr>
                <a:defRPr/>
              </a:pPr>
              <a:t>‹#›</a:t>
            </a:fld>
            <a:endParaRPr lang="fr-F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8B35FB2-9C45-4128-B4AF-273CBDABD342}" type="slidenum">
              <a:rPr lang="fr-FR"/>
              <a:pPr>
                <a:defRPr/>
              </a:pPr>
              <a:t>‹#›</a:t>
            </a:fld>
            <a:endParaRPr lang="fr-FR"/>
          </a:p>
        </p:txBody>
      </p:sp>
      <p:sp>
        <p:nvSpPr>
          <p:cNvPr id="12"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41458685-9415-4316-82A3-F8BB7C6A7302}" type="slidenum">
              <a:rPr lang="fr-FR"/>
              <a:pPr>
                <a:defRPr/>
              </a:pPr>
              <a:t>‹#›</a:t>
            </a:fld>
            <a:endParaRPr lang="fr-FR"/>
          </a:p>
        </p:txBody>
      </p:sp>
      <p:sp>
        <p:nvSpPr>
          <p:cNvPr id="14" name="Espace réservé du contenu 2"/>
          <p:cNvSpPr>
            <a:spLocks noGrp="1"/>
          </p:cNvSpPr>
          <p:nvPr>
            <p:ph sz="half" idx="13"/>
          </p:nvPr>
        </p:nvSpPr>
        <p:spPr>
          <a:xfrm>
            <a:off x="466872" y="1683859"/>
            <a:ext cx="4105128"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5" name="Espace réservé du contenu 2"/>
          <p:cNvSpPr>
            <a:spLocks noGrp="1"/>
          </p:cNvSpPr>
          <p:nvPr>
            <p:ph sz="half" idx="14"/>
          </p:nvPr>
        </p:nvSpPr>
        <p:spPr>
          <a:xfrm>
            <a:off x="4720859" y="1673225"/>
            <a:ext cx="4104057"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3FFC5AE1-ABDC-431E-8985-305A2FE16F4A}" type="slidenum">
              <a:rPr lang="fr-FR"/>
              <a:pPr>
                <a:defRPr/>
              </a:pPr>
              <a:t>‹#›</a:t>
            </a:fld>
            <a:endParaRPr lang="fr-F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5F626A2F-08A5-426C-B241-01F384EDB34D}" type="slidenum">
              <a:rPr lang="fr-FR"/>
              <a:pPr>
                <a:defRPr/>
              </a:pPr>
              <a:t>‹#›</a:t>
            </a:fld>
            <a:endParaRPr lang="fr-F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E20AB34-DA58-4810-9087-9DAB4840E1B3}" type="slidenum">
              <a:rPr lang="fr-FR"/>
              <a:pPr>
                <a:defRPr/>
              </a:pPr>
              <a:t>‹#›</a:t>
            </a:fld>
            <a:endParaRPr lang="fr-FR"/>
          </a:p>
        </p:txBody>
      </p:sp>
      <p:sp>
        <p:nvSpPr>
          <p:cNvPr id="10"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32B4CAFA-C7E2-4551-9D7E-826ABD079AFD}" type="slidenum">
              <a:rPr lang="fr-FR"/>
              <a:pPr>
                <a:defRPr/>
              </a:pPr>
              <a:t>‹#›</a:t>
            </a:fld>
            <a:endParaRPr lang="fr-F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746B3DC-3E7E-4BC7-AA48-32A5E27B17F9}"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0EB15086-A8F5-4B0C-94A9-4E8652B22C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iole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6388"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6389"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8F51B24-FE56-46AB-A3F4-8E087E3E0EE8}"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10"/>
          <p:cNvSpPr>
            <a:spLocks noGrp="1" noChangeArrowheads="1"/>
          </p:cNvSpPr>
          <p:nvPr>
            <p:ph type="sldNum" sz="quarter" idx="12"/>
          </p:nvPr>
        </p:nvSpPr>
        <p:spPr>
          <a:ln/>
        </p:spPr>
        <p:txBody>
          <a:bodyPr/>
          <a:lstStyle>
            <a:lvl1pPr>
              <a:defRPr/>
            </a:lvl1pPr>
          </a:lstStyle>
          <a:p>
            <a:pPr>
              <a:defRPr/>
            </a:pPr>
            <a:r>
              <a:rPr lang="fr-FR"/>
              <a:t>- </a:t>
            </a:r>
            <a:fld id="{F1D1F8CC-9598-43CE-A4AB-B8D36B8CB36D}" type="slidenum">
              <a:rPr lang="fr-FR"/>
              <a:pPr>
                <a:defRPr/>
              </a:pPr>
              <a:t>‹#›</a:t>
            </a:fld>
            <a:endParaRPr lang="fr-F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3F10DE90-BC0B-4B81-B29C-9917A0F4E27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EE788A7-F2E0-41A0-8D13-FA6E3463B3F4}" type="slidenum">
              <a:rPr lang="fr-FR"/>
              <a:pPr>
                <a:defRPr/>
              </a:pPr>
              <a:t>‹#›</a:t>
            </a:fld>
            <a:endParaRPr lang="fr-F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F81611A-CB2B-465A-AE04-B3108DC73973}" type="slidenum">
              <a:rPr lang="fr-FR"/>
              <a:pPr>
                <a:defRPr/>
              </a:pPr>
              <a:t>‹#›</a:t>
            </a:fld>
            <a:endParaRPr lang="fr-FR"/>
          </a:p>
        </p:txBody>
      </p:sp>
      <p:sp>
        <p:nvSpPr>
          <p:cNvPr id="10"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8D410E95-6D95-4E1F-AFCA-146414EE478F}" type="slidenum">
              <a:rPr lang="fr-FR"/>
              <a:pPr>
                <a:defRPr/>
              </a:pPr>
              <a:t>‹#›</a:t>
            </a:fld>
            <a:endParaRPr lang="fr-FR"/>
          </a:p>
        </p:txBody>
      </p:sp>
      <p:sp>
        <p:nvSpPr>
          <p:cNvPr id="12" name="Espace réservé du contenu 2"/>
          <p:cNvSpPr>
            <a:spLocks noGrp="1"/>
          </p:cNvSpPr>
          <p:nvPr>
            <p:ph sz="half" idx="13"/>
          </p:nvPr>
        </p:nvSpPr>
        <p:spPr>
          <a:xfrm>
            <a:off x="445608" y="1641327"/>
            <a:ext cx="412639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69294" y="1641327"/>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45747E1-EE9D-4614-B0AF-74FE972C5AF8}" type="slidenum">
              <a:rPr lang="fr-FR"/>
              <a:pPr>
                <a:defRPr/>
              </a:pPr>
              <a:t>‹#›</a:t>
            </a:fld>
            <a:endParaRPr lang="fr-F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45B73C56-2B26-4C2B-9573-3B25E79C247C}" type="slidenum">
              <a:rPr lang="fr-FR"/>
              <a:pPr>
                <a:defRPr/>
              </a:pPr>
              <a:t>‹#›</a:t>
            </a:fld>
            <a:endParaRPr lang="fr-F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D974F28-DE1B-4AA1-9D36-426F413850C8}"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21E8BA3-4716-4C86-BAC1-A8F486E76638}" type="slidenum">
              <a:rPr lang="fr-FR"/>
              <a:pPr>
                <a:defRPr/>
              </a:pPr>
              <a:t>‹#›</a:t>
            </a:fld>
            <a:endParaRPr lang="fr-F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AD3805-7C73-41ED-8889-9F34E8E21844}"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3DE9B9BC-FBFA-44C8-A126-10528C19641C}" type="slidenum">
              <a:rPr lang="fr-FR"/>
              <a:pPr>
                <a:defRPr/>
              </a:pPr>
              <a:t>‹#›</a:t>
            </a:fld>
            <a:endParaRPr lang="fr-F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1A504CC1-6CDA-4542-988C-3CAEAB0C99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gris"/>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8436"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8437"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96A5885-A02B-4BE5-9341-AACB85DD4DBF}" type="slidenum">
              <a:rPr lang="fr-FR"/>
              <a:pPr>
                <a:defRPr/>
              </a:pPr>
              <a:t>‹#›</a:t>
            </a:fld>
            <a:endParaRPr lang="fr-F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CBA5ABCA-6361-4CA6-80C5-B9DDA5CD756C}"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6D2817EF-C219-4DDD-B1C6-4BED5AA9F56C}" type="slidenum">
              <a:rPr lang="fr-FR"/>
              <a:pPr>
                <a:defRPr/>
              </a:pPr>
              <a:t>‹#›</a:t>
            </a:fld>
            <a:endParaRPr lang="fr-F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BBC3F19-3A8D-4359-8018-6028B2EFEBC2}" type="slidenum">
              <a:rPr lang="fr-FR"/>
              <a:pPr>
                <a:defRPr/>
              </a:pPr>
              <a:t>‹#›</a:t>
            </a:fld>
            <a:endParaRPr lang="fr-FR"/>
          </a:p>
        </p:txBody>
      </p:sp>
      <p:sp>
        <p:nvSpPr>
          <p:cNvPr id="13"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4"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D3956742-25C2-41AF-B500-A39C2F65EAB1}" type="slidenum">
              <a:rPr lang="fr-FR"/>
              <a:pPr>
                <a:defRPr/>
              </a:pPr>
              <a:t>‹#›</a:t>
            </a:fld>
            <a:endParaRPr lang="fr-FR"/>
          </a:p>
        </p:txBody>
      </p:sp>
      <p:sp>
        <p:nvSpPr>
          <p:cNvPr id="12" name="Espace réservé du contenu 2"/>
          <p:cNvSpPr>
            <a:spLocks noGrp="1"/>
          </p:cNvSpPr>
          <p:nvPr>
            <p:ph sz="half" idx="13"/>
          </p:nvPr>
        </p:nvSpPr>
        <p:spPr>
          <a:xfrm>
            <a:off x="445608" y="1694490"/>
            <a:ext cx="4126393" cy="4610617"/>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1711844"/>
            <a:ext cx="4178596" cy="4603899"/>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5B0E4F27-0EBC-4CE8-8ACB-88FE866AD802}" type="slidenum">
              <a:rPr lang="fr-FR"/>
              <a:pPr>
                <a:defRPr/>
              </a:pPr>
              <a:t>‹#›</a:t>
            </a:fld>
            <a:endParaRPr lang="fr-F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210E379-445D-4D2E-93B8-A9BE5659FBDC}" type="slidenum">
              <a:rPr lang="fr-FR"/>
              <a:pPr>
                <a:defRPr/>
              </a:pPr>
              <a:t>‹#›</a:t>
            </a:fld>
            <a:endParaRPr lang="fr-F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881072A-E65A-42B2-8A9F-655353B9ECE3}" type="slidenum">
              <a:rPr lang="fr-FR"/>
              <a:pPr>
                <a:defRPr/>
              </a:pPr>
              <a:t>‹#›</a:t>
            </a:fld>
            <a:endParaRPr lang="fr-FR"/>
          </a:p>
        </p:txBody>
      </p:sp>
      <p:sp>
        <p:nvSpPr>
          <p:cNvPr id="9"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737062F7-CB9E-492B-9FEE-CE5F7FD4E366}" type="slidenum">
              <a:rPr lang="fr-FR"/>
              <a:pPr>
                <a:defRPr/>
              </a:pPr>
              <a:t>‹#›</a:t>
            </a:fld>
            <a:endParaRPr lang="fr-F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CD52ED7-E3B0-4FBB-ABBC-EA4899ABCD53}" type="slidenum">
              <a:rPr lang="fr-FR"/>
              <a:pPr>
                <a:defRPr/>
              </a:pPr>
              <a:t>‹#›</a:t>
            </a:fld>
            <a:endParaRPr lang="fr-F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97BA2B2-1AAC-4179-BDF0-FE097F272041}"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08AE31-3B36-4264-82F4-DDAE5927E079}" type="slidenum">
              <a:rPr lang="fr-FR"/>
              <a:pPr>
                <a:defRPr/>
              </a:pPr>
              <a:t>‹#›</a:t>
            </a:fld>
            <a:endParaRPr lang="fr-FR"/>
          </a:p>
        </p:txBody>
      </p:sp>
      <p:sp>
        <p:nvSpPr>
          <p:cNvPr id="9"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88183FA9-A32E-4BE2-A235-AFB901322D06}" type="slidenum">
              <a:rPr lang="fr-FR"/>
              <a:pPr>
                <a:defRPr/>
              </a:pPr>
              <a:t>‹#›</a:t>
            </a:fld>
            <a:endParaRPr lang="fr-F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CF176FA-7579-4FAD-93EE-FE4CC762E780}"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E1206D5-4F53-4226-A6DF-522A5ECE7E60}" type="slidenum">
              <a:rPr lang="fr-FR"/>
              <a:pPr>
                <a:defRPr/>
              </a:pPr>
              <a:t>‹#›</a:t>
            </a:fld>
            <a:endParaRPr lang="fr-F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A56E8741-B263-4DF1-A4B3-F92A89568462}"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BA1D0AC6-4B56-4881-82C9-E1C786FED1CE}" type="slidenum">
              <a:rPr lang="fr-FR"/>
              <a:pPr>
                <a:defRPr/>
              </a:pPr>
              <a:t>‹#›</a:t>
            </a:fld>
            <a:endParaRPr lang="fr-FR"/>
          </a:p>
        </p:txBody>
      </p:sp>
      <p:sp>
        <p:nvSpPr>
          <p:cNvPr id="12" name="Espace réservé du contenu 2"/>
          <p:cNvSpPr>
            <a:spLocks noGrp="1"/>
          </p:cNvSpPr>
          <p:nvPr>
            <p:ph sz="half" idx="13"/>
          </p:nvPr>
        </p:nvSpPr>
        <p:spPr>
          <a:xfrm>
            <a:off x="456243" y="2105247"/>
            <a:ext cx="4253983" cy="4167962"/>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890979" y="2137144"/>
            <a:ext cx="3933936" cy="428270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80D65655-DFF4-4582-A39B-92EBC7723995}"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theme" Target="../theme/theme10.xml"/><Relationship Id="rId14" Type="http://schemas.openxmlformats.org/officeDocument/2006/relationships/image" Target="../media/image19.jpeg"/><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theme" Target="../theme/theme11.xml"/><Relationship Id="rId14" Type="http://schemas.openxmlformats.org/officeDocument/2006/relationships/image" Target="../media/image17.jpeg"/><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9.xml"/><Relationship Id="rId12" Type="http://schemas.openxmlformats.org/officeDocument/2006/relationships/slideLayout" Target="../slideLayouts/slideLayout140.xml"/><Relationship Id="rId13" Type="http://schemas.openxmlformats.org/officeDocument/2006/relationships/slideLayout" Target="../slideLayouts/slideLayout141.xml"/><Relationship Id="rId14" Type="http://schemas.openxmlformats.org/officeDocument/2006/relationships/theme" Target="../theme/theme12.xml"/><Relationship Id="rId15" Type="http://schemas.openxmlformats.org/officeDocument/2006/relationships/image" Target="../media/image9.png"/><Relationship Id="rId1" Type="http://schemas.openxmlformats.org/officeDocument/2006/relationships/slideLayout" Target="../slideLayouts/slideLayout129.xml"/><Relationship Id="rId2" Type="http://schemas.openxmlformats.org/officeDocument/2006/relationships/slideLayout" Target="../slideLayouts/slideLayout130.xml"/><Relationship Id="rId3" Type="http://schemas.openxmlformats.org/officeDocument/2006/relationships/slideLayout" Target="../slideLayouts/slideLayout131.xml"/><Relationship Id="rId4" Type="http://schemas.openxmlformats.org/officeDocument/2006/relationships/slideLayout" Target="../slideLayouts/slideLayout132.xml"/><Relationship Id="rId5" Type="http://schemas.openxmlformats.org/officeDocument/2006/relationships/slideLayout" Target="../slideLayouts/slideLayout133.xml"/><Relationship Id="rId6" Type="http://schemas.openxmlformats.org/officeDocument/2006/relationships/slideLayout" Target="../slideLayouts/slideLayout134.xml"/><Relationship Id="rId7" Type="http://schemas.openxmlformats.org/officeDocument/2006/relationships/slideLayout" Target="../slideLayouts/slideLayout135.xml"/><Relationship Id="rId8" Type="http://schemas.openxmlformats.org/officeDocument/2006/relationships/slideLayout" Target="../slideLayouts/slideLayout136.xml"/><Relationship Id="rId9" Type="http://schemas.openxmlformats.org/officeDocument/2006/relationships/slideLayout" Target="../slideLayouts/slideLayout137.xml"/><Relationship Id="rId10" Type="http://schemas.openxmlformats.org/officeDocument/2006/relationships/slideLayout" Target="../slideLayouts/slideLayout138.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theme" Target="../theme/theme13.xml"/><Relationship Id="rId15" Type="http://schemas.openxmlformats.org/officeDocument/2006/relationships/image" Target="../media/image9.png"/><Relationship Id="rId1" Type="http://schemas.openxmlformats.org/officeDocument/2006/relationships/slideLayout" Target="../slideLayouts/slideLayout142.xml"/><Relationship Id="rId2" Type="http://schemas.openxmlformats.org/officeDocument/2006/relationships/slideLayout" Target="../slideLayouts/slideLayout143.xml"/><Relationship Id="rId3" Type="http://schemas.openxmlformats.org/officeDocument/2006/relationships/slideLayout" Target="../slideLayouts/slideLayout144.xml"/><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theme" Target="../theme/theme14.xml"/><Relationship Id="rId15" Type="http://schemas.openxmlformats.org/officeDocument/2006/relationships/image" Target="../media/image9.png"/><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Relationship Id="rId14" Type="http://schemas.openxmlformats.org/officeDocument/2006/relationships/theme" Target="../theme/theme15.xml"/><Relationship Id="rId15" Type="http://schemas.openxmlformats.org/officeDocument/2006/relationships/image" Target="../media/image9.png"/><Relationship Id="rId1" Type="http://schemas.openxmlformats.org/officeDocument/2006/relationships/slideLayout" Target="../slideLayouts/slideLayout168.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4.xml"/><Relationship Id="rId10" Type="http://schemas.openxmlformats.org/officeDocument/2006/relationships/image" Target="../media/image3.jpe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slideLayout" Target="../slideLayouts/slideLayout55.xml"/><Relationship Id="rId15" Type="http://schemas.openxmlformats.org/officeDocument/2006/relationships/slideLayout" Target="../slideLayouts/slideLayout56.xml"/><Relationship Id="rId16" Type="http://schemas.openxmlformats.org/officeDocument/2006/relationships/theme" Target="../theme/theme5.xml"/><Relationship Id="rId17" Type="http://schemas.openxmlformats.org/officeDocument/2006/relationships/image" Target="../media/image9.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theme" Target="../theme/theme6.xml"/><Relationship Id="rId14" Type="http://schemas.openxmlformats.org/officeDocument/2006/relationships/image" Target="../media/image11.jpeg"/><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theme" Target="../theme/theme7.xml"/><Relationship Id="rId14" Type="http://schemas.openxmlformats.org/officeDocument/2006/relationships/image" Target="../media/image13.jpeg"/><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8.xml"/><Relationship Id="rId14" Type="http://schemas.openxmlformats.org/officeDocument/2006/relationships/image" Target="../media/image15.jpe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theme" Target="../theme/theme9.xml"/><Relationship Id="rId14" Type="http://schemas.openxmlformats.org/officeDocument/2006/relationships/image" Target="../media/image17.jpeg"/><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ntroduction"/>
          <p:cNvPicPr>
            <a:picLocks noChangeAspect="1" noChangeArrowheads="1"/>
          </p:cNvPicPr>
          <p:nvPr/>
        </p:nvPicPr>
        <p:blipFill>
          <a:blip r:embed="rId13" cstate="screen"/>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body" idx="1"/>
          </p:nvPr>
        </p:nvSpPr>
        <p:spPr bwMode="gray">
          <a:xfrm>
            <a:off x="1349375" y="1844676"/>
            <a:ext cx="7540625" cy="4613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7109" name="Rectangle 5"/>
          <p:cNvSpPr>
            <a:spLocks noGrp="1" noChangeArrowheads="1"/>
          </p:cNvSpPr>
          <p:nvPr>
            <p:ph type="dt" sz="half" idx="2"/>
          </p:nvPr>
        </p:nvSpPr>
        <p:spPr bwMode="white">
          <a:xfrm>
            <a:off x="6577013" y="6489700"/>
            <a:ext cx="2012950"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471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47114" name="Rectangle 10"/>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A9710F7A-C13D-48E1-A362-5248A290959C}"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6"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iming>
    <p:tnLst>
      <p:par>
        <p:cTn id="1" dur="indefinite" restart="never" nodeType="tmRoot"/>
      </p:par>
    </p:tnLst>
  </p:timing>
  <p:hf hdr="0" dt="0"/>
  <p:txStyles>
    <p:titleStyle>
      <a:lvl1pPr algn="l" rtl="0" eaLnBrk="1" fontAlgn="base" hangingPunct="1">
        <a:spcBef>
          <a:spcPct val="0"/>
        </a:spcBef>
        <a:spcAft>
          <a:spcPct val="0"/>
        </a:spcAft>
        <a:defRPr sz="3300" b="1">
          <a:solidFill>
            <a:schemeClr val="bg1"/>
          </a:solidFill>
          <a:latin typeface="+mj-lt"/>
          <a:ea typeface="+mj-ea"/>
          <a:cs typeface="+mj-cs"/>
        </a:defRPr>
      </a:lvl1pPr>
      <a:lvl2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5pPr>
      <a:lvl6pPr marL="457130" algn="l" rtl="0" eaLnBrk="1" fontAlgn="base" hangingPunct="1">
        <a:spcBef>
          <a:spcPct val="0"/>
        </a:spcBef>
        <a:spcAft>
          <a:spcPct val="0"/>
        </a:spcAft>
        <a:defRPr sz="3300" b="1">
          <a:solidFill>
            <a:schemeClr val="bg1"/>
          </a:solidFill>
          <a:latin typeface="Arial" charset="0"/>
          <a:ea typeface="ＭＳ Ｐゴシック" charset="0"/>
          <a:cs typeface="Arial" charset="0"/>
        </a:defRPr>
      </a:lvl6pPr>
      <a:lvl7pPr marL="914259" algn="l" rtl="0" eaLnBrk="1" fontAlgn="base" hangingPunct="1">
        <a:spcBef>
          <a:spcPct val="0"/>
        </a:spcBef>
        <a:spcAft>
          <a:spcPct val="0"/>
        </a:spcAft>
        <a:defRPr sz="3300" b="1">
          <a:solidFill>
            <a:schemeClr val="bg1"/>
          </a:solidFill>
          <a:latin typeface="Arial" charset="0"/>
          <a:ea typeface="ＭＳ Ｐゴシック" charset="0"/>
          <a:cs typeface="Arial" charset="0"/>
        </a:defRPr>
      </a:lvl7pPr>
      <a:lvl8pPr marL="1371390" algn="l" rtl="0" eaLnBrk="1" fontAlgn="base" hangingPunct="1">
        <a:spcBef>
          <a:spcPct val="0"/>
        </a:spcBef>
        <a:spcAft>
          <a:spcPct val="0"/>
        </a:spcAft>
        <a:defRPr sz="3300" b="1">
          <a:solidFill>
            <a:schemeClr val="bg1"/>
          </a:solidFill>
          <a:latin typeface="Arial" charset="0"/>
          <a:ea typeface="ＭＳ Ｐゴシック" charset="0"/>
          <a:cs typeface="Arial" charset="0"/>
        </a:defRPr>
      </a:lvl8pPr>
      <a:lvl9pPr marL="1828519" algn="l" rtl="0" eaLnBrk="1" fontAlgn="base" hangingPunct="1">
        <a:spcBef>
          <a:spcPct val="0"/>
        </a:spcBef>
        <a:spcAft>
          <a:spcPct val="0"/>
        </a:spcAft>
        <a:defRPr sz="3300" b="1">
          <a:solidFill>
            <a:schemeClr val="bg1"/>
          </a:solidFill>
          <a:latin typeface="Arial" charset="0"/>
          <a:ea typeface="ＭＳ Ｐゴシック" charset="0"/>
          <a:cs typeface="Arial" charset="0"/>
        </a:defRPr>
      </a:lvl9pPr>
    </p:titleStyle>
    <p:bodyStyle>
      <a:lvl1pPr marL="342848" indent="-342848" algn="l" rtl="0" eaLnBrk="1" fontAlgn="base" hangingPunct="1">
        <a:lnSpc>
          <a:spcPct val="120000"/>
        </a:lnSpc>
        <a:spcBef>
          <a:spcPct val="0"/>
        </a:spcBef>
        <a:spcAft>
          <a:spcPct val="0"/>
        </a:spcAft>
        <a:buChar char="•"/>
        <a:defRPr sz="1600">
          <a:solidFill>
            <a:schemeClr val="bg1"/>
          </a:solidFill>
          <a:latin typeface="+mn-lt"/>
          <a:ea typeface="+mn-ea"/>
          <a:cs typeface="+mn-cs"/>
        </a:defRPr>
      </a:lvl1pPr>
      <a:lvl2pPr marL="220630" indent="-219041" algn="l" rtl="0" eaLnBrk="1" fontAlgn="base" hangingPunct="1">
        <a:lnSpc>
          <a:spcPct val="120000"/>
        </a:lnSpc>
        <a:spcBef>
          <a:spcPct val="0"/>
        </a:spcBef>
        <a:spcAft>
          <a:spcPct val="0"/>
        </a:spcAft>
        <a:buClr>
          <a:schemeClr val="bg1"/>
        </a:buClr>
        <a:buChar char="•"/>
        <a:defRPr sz="1600">
          <a:solidFill>
            <a:schemeClr val="bg1"/>
          </a:solidFill>
          <a:latin typeface="+mn-lt"/>
          <a:ea typeface="ＭＳ Ｐゴシック" pitchFamily="23" charset="-128"/>
          <a:cs typeface="+mn-cs"/>
        </a:defRPr>
      </a:lvl2pPr>
      <a:lvl3pPr marL="553954" indent="-126979" algn="l" rtl="0" eaLnBrk="1" fontAlgn="base" hangingPunct="1">
        <a:lnSpc>
          <a:spcPct val="120000"/>
        </a:lnSpc>
        <a:spcBef>
          <a:spcPct val="0"/>
        </a:spcBef>
        <a:spcAft>
          <a:spcPct val="0"/>
        </a:spcAft>
        <a:buFont typeface="Arial" charset="0"/>
        <a:buChar char="-"/>
        <a:defRPr sz="1600">
          <a:solidFill>
            <a:schemeClr val="bg1"/>
          </a:solidFill>
          <a:latin typeface="+mn-lt"/>
          <a:ea typeface="ＭＳ Ｐゴシック" pitchFamily="23" charset="-128"/>
          <a:cs typeface="+mn-cs"/>
        </a:defRPr>
      </a:lvl3pPr>
      <a:lvl4pPr marL="555540" indent="815849" algn="l" rtl="0" eaLnBrk="1" fontAlgn="base" hangingPunct="1">
        <a:lnSpc>
          <a:spcPct val="120000"/>
        </a:lnSpc>
        <a:spcBef>
          <a:spcPct val="0"/>
        </a:spcBef>
        <a:spcAft>
          <a:spcPct val="0"/>
        </a:spcAft>
        <a:buChar char="–"/>
        <a:defRPr sz="1400">
          <a:solidFill>
            <a:schemeClr val="bg1"/>
          </a:solidFill>
          <a:latin typeface="+mn-lt"/>
          <a:ea typeface="ＭＳ Ｐゴシック" pitchFamily="23" charset="-128"/>
          <a:cs typeface="+mn-cs"/>
        </a:defRPr>
      </a:lvl4pPr>
      <a:lvl5pPr marL="557127" indent="1271393" algn="l" rtl="0" eaLnBrk="1" fontAlgn="base" hangingPunct="1">
        <a:lnSpc>
          <a:spcPct val="120000"/>
        </a:lnSpc>
        <a:spcBef>
          <a:spcPct val="0"/>
        </a:spcBef>
        <a:spcAft>
          <a:spcPct val="0"/>
        </a:spcAft>
        <a:buChar char="»"/>
        <a:defRPr sz="1200">
          <a:solidFill>
            <a:schemeClr val="bg1"/>
          </a:solidFill>
          <a:latin typeface="+mn-lt"/>
          <a:ea typeface="ＭＳ Ｐゴシック" pitchFamily="23" charset="-128"/>
          <a:cs typeface="+mn-cs"/>
        </a:defRPr>
      </a:lvl5pPr>
      <a:lvl6pPr marL="1014257" algn="l" rtl="0" eaLnBrk="1" fontAlgn="base" hangingPunct="1">
        <a:lnSpc>
          <a:spcPct val="120000"/>
        </a:lnSpc>
        <a:spcBef>
          <a:spcPct val="0"/>
        </a:spcBef>
        <a:spcAft>
          <a:spcPct val="0"/>
        </a:spcAft>
        <a:defRPr sz="1200">
          <a:solidFill>
            <a:schemeClr val="bg1"/>
          </a:solidFill>
          <a:latin typeface="+mn-lt"/>
          <a:ea typeface="Arial" charset="0"/>
          <a:cs typeface="+mn-cs"/>
        </a:defRPr>
      </a:lvl6pPr>
      <a:lvl7pPr marL="1471387" algn="l" rtl="0" eaLnBrk="1" fontAlgn="base" hangingPunct="1">
        <a:lnSpc>
          <a:spcPct val="120000"/>
        </a:lnSpc>
        <a:spcBef>
          <a:spcPct val="0"/>
        </a:spcBef>
        <a:spcAft>
          <a:spcPct val="0"/>
        </a:spcAft>
        <a:defRPr sz="1200">
          <a:solidFill>
            <a:schemeClr val="bg1"/>
          </a:solidFill>
          <a:latin typeface="+mn-lt"/>
          <a:ea typeface="Arial" charset="0"/>
          <a:cs typeface="+mn-cs"/>
        </a:defRPr>
      </a:lvl7pPr>
      <a:lvl8pPr marL="1928516" algn="l" rtl="0" eaLnBrk="1" fontAlgn="base" hangingPunct="1">
        <a:lnSpc>
          <a:spcPct val="120000"/>
        </a:lnSpc>
        <a:spcBef>
          <a:spcPct val="0"/>
        </a:spcBef>
        <a:spcAft>
          <a:spcPct val="0"/>
        </a:spcAft>
        <a:defRPr sz="1200">
          <a:solidFill>
            <a:schemeClr val="bg1"/>
          </a:solidFill>
          <a:latin typeface="+mn-lt"/>
          <a:ea typeface="Arial" charset="0"/>
          <a:cs typeface="+mn-cs"/>
        </a:defRPr>
      </a:lvl8pPr>
      <a:lvl9pPr marL="2385647" algn="l" rtl="0" eaLnBrk="1" fontAlgn="base" hangingPunct="1">
        <a:lnSpc>
          <a:spcPct val="120000"/>
        </a:lnSpc>
        <a:spcBef>
          <a:spcPct val="0"/>
        </a:spcBef>
        <a:spcAft>
          <a:spcPct val="0"/>
        </a:spcAft>
        <a:defRPr sz="1200">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 descr="bandeau_texte_orange"/>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024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2150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215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2151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8ABE201-8388-4065-8723-685811BC0442}"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5" r:id="rId1"/>
    <p:sldLayoutId id="2147486083"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 id="214748605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126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rgbClr val="FFFFFF"/>
                </a:solidFill>
                <a:latin typeface="Arial" charset="0"/>
                <a:ea typeface="+mn-ea"/>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b="1">
                <a:solidFill>
                  <a:srgbClr val="FFFFFF"/>
                </a:solidFill>
                <a:latin typeface="Arial" charset="0"/>
                <a:ea typeface="+mn-ea"/>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a:solidFill>
                  <a:srgbClr val="FFFFFF"/>
                </a:solidFill>
                <a:latin typeface="Arial" pitchFamily="34" charset="0"/>
                <a:ea typeface="ＭＳ Ｐゴシック" pitchFamily="34" charset="-128"/>
              </a:defRPr>
            </a:lvl1pPr>
          </a:lstStyle>
          <a:p>
            <a:pPr>
              <a:defRPr/>
            </a:pPr>
            <a:r>
              <a:rPr lang="fr-FR"/>
              <a:t>- </a:t>
            </a:r>
            <a:fld id="{5B93C5D5-3220-4143-9347-D52F744E7877}"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84" r:id="rId4"/>
    <p:sldLayoutId id="2147486069" r:id="rId5"/>
    <p:sldLayoutId id="2147486070" r:id="rId6"/>
    <p:sldLayoutId id="2147486071" r:id="rId7"/>
    <p:sldLayoutId id="2147486072" r:id="rId8"/>
    <p:sldLayoutId id="2147486073" r:id="rId9"/>
    <p:sldLayoutId id="2147486074" r:id="rId10"/>
    <p:sldLayoutId id="2147486075" r:id="rId11"/>
    <p:sldLayoutId id="2147486076" r:id="rId12"/>
  </p:sldLayoutIdLst>
  <p:hf hdr="0" dt="0"/>
  <p:txStyles>
    <p:titleStyle>
      <a:lvl1pPr algn="l" rtl="0" eaLnBrk="0" fontAlgn="base" hangingPunct="0">
        <a:spcBef>
          <a:spcPct val="0"/>
        </a:spcBef>
        <a:spcAft>
          <a:spcPct val="0"/>
        </a:spcAft>
        <a:defRPr sz="2800" b="1">
          <a:solidFill>
            <a:schemeClr val="bg2"/>
          </a:solidFill>
          <a:latin typeface="+mj-lt"/>
          <a:ea typeface="ＭＳ Ｐゴシック" charset="0"/>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cs typeface="Arial" charset="0"/>
        </a:defRPr>
      </a:lvl6pPr>
      <a:lvl7pPr marL="914259" algn="l" rtl="0" fontAlgn="base">
        <a:spcBef>
          <a:spcPct val="0"/>
        </a:spcBef>
        <a:spcAft>
          <a:spcPct val="0"/>
        </a:spcAft>
        <a:defRPr sz="2800" b="1">
          <a:solidFill>
            <a:schemeClr val="bg2"/>
          </a:solidFill>
          <a:latin typeface="Arial" charset="0"/>
          <a:cs typeface="Arial" charset="0"/>
        </a:defRPr>
      </a:lvl7pPr>
      <a:lvl8pPr marL="1371390" algn="l" rtl="0" fontAlgn="base">
        <a:spcBef>
          <a:spcPct val="0"/>
        </a:spcBef>
        <a:spcAft>
          <a:spcPct val="0"/>
        </a:spcAft>
        <a:defRPr sz="2800" b="1">
          <a:solidFill>
            <a:schemeClr val="bg2"/>
          </a:solidFill>
          <a:latin typeface="Arial" charset="0"/>
          <a:cs typeface="Arial" charset="0"/>
        </a:defRPr>
      </a:lvl8pPr>
      <a:lvl9pPr marL="1828519" algn="l" rtl="0" fontAlgn="base">
        <a:spcBef>
          <a:spcPct val="0"/>
        </a:spcBef>
        <a:spcAft>
          <a:spcPct val="0"/>
        </a:spcAft>
        <a:defRPr sz="2800" b="1">
          <a:solidFill>
            <a:schemeClr val="bg2"/>
          </a:solidFill>
          <a:latin typeface="Arial" charset="0"/>
          <a:cs typeface="Arial" charset="0"/>
        </a:defRPr>
      </a:lvl9pPr>
    </p:titleStyle>
    <p:bodyStyle>
      <a:lvl1pPr marL="342848" indent="-342848" algn="l" rtl="0" eaLnBrk="0" fontAlgn="base" hangingPunct="0">
        <a:lnSpc>
          <a:spcPct val="125000"/>
        </a:lnSpc>
        <a:spcBef>
          <a:spcPct val="0"/>
        </a:spcBef>
        <a:spcAft>
          <a:spcPct val="0"/>
        </a:spcAft>
        <a:defRPr sz="1600">
          <a:solidFill>
            <a:schemeClr val="tx2"/>
          </a:solidFill>
          <a:latin typeface="+mn-lt"/>
          <a:ea typeface="ＭＳ Ｐゴシック" charset="0"/>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Arial" charset="0"/>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Arial" charset="0"/>
          <a:cs typeface="+mn-cs"/>
        </a:defRPr>
      </a:lvl3pPr>
      <a:lvl4pPr marL="555540" indent="815849" algn="l" rtl="0" eaLnBrk="0" fontAlgn="base" hangingPunct="0">
        <a:lnSpc>
          <a:spcPct val="125000"/>
        </a:lnSpc>
        <a:spcBef>
          <a:spcPct val="0"/>
        </a:spcBef>
        <a:spcAft>
          <a:spcPct val="0"/>
        </a:spcAft>
        <a:defRPr sz="1400">
          <a:solidFill>
            <a:schemeClr val="tx2"/>
          </a:solidFill>
          <a:latin typeface="+mn-lt"/>
          <a:ea typeface="Arial" charset="0"/>
          <a:cs typeface="+mn-cs"/>
        </a:defRPr>
      </a:lvl4pPr>
      <a:lvl5pPr marL="557127" indent="1271393" algn="l" rtl="0" eaLnBrk="0" fontAlgn="base" hangingPunct="0">
        <a:lnSpc>
          <a:spcPct val="125000"/>
        </a:lnSpc>
        <a:spcBef>
          <a:spcPct val="0"/>
        </a:spcBef>
        <a:spcAft>
          <a:spcPct val="0"/>
        </a:spcAft>
        <a:defRPr sz="1200">
          <a:solidFill>
            <a:schemeClr val="tx2"/>
          </a:solidFill>
          <a:latin typeface="+mn-lt"/>
          <a:ea typeface="Arial" charset="0"/>
          <a:cs typeface="+mn-cs"/>
        </a:defRPr>
      </a:lvl5pPr>
      <a:lvl6pPr marL="1014257" algn="l" rtl="0" fontAlgn="base">
        <a:lnSpc>
          <a:spcPct val="125000"/>
        </a:lnSpc>
        <a:spcBef>
          <a:spcPct val="0"/>
        </a:spcBef>
        <a:spcAft>
          <a:spcPct val="0"/>
        </a:spcAft>
        <a:defRPr sz="1200">
          <a:solidFill>
            <a:schemeClr val="tx2"/>
          </a:solidFill>
          <a:latin typeface="+mn-lt"/>
          <a:cs typeface="+mn-cs"/>
        </a:defRPr>
      </a:lvl6pPr>
      <a:lvl7pPr marL="1471387" algn="l" rtl="0" fontAlgn="base">
        <a:lnSpc>
          <a:spcPct val="125000"/>
        </a:lnSpc>
        <a:spcBef>
          <a:spcPct val="0"/>
        </a:spcBef>
        <a:spcAft>
          <a:spcPct val="0"/>
        </a:spcAft>
        <a:defRPr sz="1200">
          <a:solidFill>
            <a:schemeClr val="tx2"/>
          </a:solidFill>
          <a:latin typeface="+mn-lt"/>
          <a:cs typeface="+mn-cs"/>
        </a:defRPr>
      </a:lvl7pPr>
      <a:lvl8pPr marL="1928516" algn="l" rtl="0" fontAlgn="base">
        <a:lnSpc>
          <a:spcPct val="125000"/>
        </a:lnSpc>
        <a:spcBef>
          <a:spcPct val="0"/>
        </a:spcBef>
        <a:spcAft>
          <a:spcPct val="0"/>
        </a:spcAft>
        <a:defRPr sz="1200">
          <a:solidFill>
            <a:schemeClr val="tx2"/>
          </a:solidFill>
          <a:latin typeface="+mn-lt"/>
          <a:cs typeface="+mn-cs"/>
        </a:defRPr>
      </a:lvl8pPr>
      <a:lvl9pPr marL="2385647" algn="l" rtl="0" fontAlgn="base">
        <a:lnSpc>
          <a:spcPct val="125000"/>
        </a:lnSpc>
        <a:spcBef>
          <a:spcPct val="0"/>
        </a:spcBef>
        <a:spcAft>
          <a:spcPct val="0"/>
        </a:spcAft>
        <a:defRPr sz="1200">
          <a:solidFill>
            <a:schemeClr val="tx2"/>
          </a:solidFill>
          <a:latin typeface="+mn-lt"/>
          <a:cs typeface="+mn-cs"/>
        </a:defRPr>
      </a:lvl9pPr>
    </p:bodyStyle>
    <p:otherStyle>
      <a:defPPr>
        <a:defRPr lang="fr-FR"/>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11" r:id="rId1"/>
    <p:sldLayoutId id="2147486112" r:id="rId2"/>
    <p:sldLayoutId id="2147486113" r:id="rId3"/>
    <p:sldLayoutId id="2147486114" r:id="rId4"/>
    <p:sldLayoutId id="2147486115" r:id="rId5"/>
    <p:sldLayoutId id="2147486116" r:id="rId6"/>
    <p:sldLayoutId id="2147486117" r:id="rId7"/>
    <p:sldLayoutId id="2147486118" r:id="rId8"/>
    <p:sldLayoutId id="2147486119" r:id="rId9"/>
    <p:sldLayoutId id="2147486120" r:id="rId10"/>
    <p:sldLayoutId id="2147486121" r:id="rId11"/>
    <p:sldLayoutId id="2147486122" r:id="rId12"/>
    <p:sldLayoutId id="2147486123"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42" r:id="rId1"/>
    <p:sldLayoutId id="2147486143" r:id="rId2"/>
    <p:sldLayoutId id="2147486144" r:id="rId3"/>
    <p:sldLayoutId id="2147486145" r:id="rId4"/>
    <p:sldLayoutId id="2147486146" r:id="rId5"/>
    <p:sldLayoutId id="2147486147" r:id="rId6"/>
    <p:sldLayoutId id="2147486148" r:id="rId7"/>
    <p:sldLayoutId id="2147486149" r:id="rId8"/>
    <p:sldLayoutId id="2147486150" r:id="rId9"/>
    <p:sldLayoutId id="2147486151" r:id="rId10"/>
    <p:sldLayoutId id="2147486152" r:id="rId11"/>
    <p:sldLayoutId id="2147486153" r:id="rId12"/>
    <p:sldLayoutId id="214748615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57" r:id="rId1"/>
    <p:sldLayoutId id="2147486158" r:id="rId2"/>
    <p:sldLayoutId id="2147486159" r:id="rId3"/>
    <p:sldLayoutId id="2147486160" r:id="rId4"/>
    <p:sldLayoutId id="2147486161" r:id="rId5"/>
    <p:sldLayoutId id="2147486162" r:id="rId6"/>
    <p:sldLayoutId id="2147486163" r:id="rId7"/>
    <p:sldLayoutId id="2147486164" r:id="rId8"/>
    <p:sldLayoutId id="2147486165" r:id="rId9"/>
    <p:sldLayoutId id="2147486166" r:id="rId10"/>
    <p:sldLayoutId id="2147486167" r:id="rId11"/>
    <p:sldLayoutId id="2147486168" r:id="rId12"/>
    <p:sldLayoutId id="214748616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andeau_texte_rouge"/>
          <p:cNvPicPr>
            <a:picLocks noChangeAspect="1" noChangeArrowheads="1"/>
          </p:cNvPicPr>
          <p:nvPr/>
        </p:nvPicPr>
        <p:blipFill>
          <a:blip r:embed="rId13" cstate="screen"/>
          <a:srcRect/>
          <a:stretch>
            <a:fillRect/>
          </a:stretch>
        </p:blipFill>
        <p:spPr bwMode="auto">
          <a:xfrm>
            <a:off x="0" y="5778500"/>
            <a:ext cx="9144000" cy="1079500"/>
          </a:xfrm>
          <a:prstGeom prst="rect">
            <a:avLst/>
          </a:prstGeom>
          <a:noFill/>
          <a:ln w="9525">
            <a:noFill/>
            <a:miter lim="800000"/>
            <a:headEnd/>
            <a:tailEnd/>
          </a:ln>
        </p:spPr>
      </p:pic>
      <p:sp>
        <p:nvSpPr>
          <p:cNvPr id="2051"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565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565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565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981E926C-E072-4863-8B66-44E1071E449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7" r:id="rId1"/>
    <p:sldLayoutId id="2147485964" r:id="rId2"/>
    <p:sldLayoutId id="2147485965" r:id="rId3"/>
    <p:sldLayoutId id="2147485966" r:id="rId4"/>
    <p:sldLayoutId id="2147485967" r:id="rId5"/>
    <p:sldLayoutId id="2147485968" r:id="rId6"/>
    <p:sldLayoutId id="2147485969" r:id="rId7"/>
    <p:sldLayoutId id="2147485970" r:id="rId8"/>
    <p:sldLayoutId id="2147485971" r:id="rId9"/>
    <p:sldLayoutId id="2147485972" r:id="rId10"/>
    <p:sldLayoutId id="2147485973" r:id="rId11"/>
  </p:sldLayoutIdLst>
  <p:timing>
    <p:tnLst>
      <p:par>
        <p:cTn id="1" dur="indefinite" restart="never" nodeType="tmRoot"/>
      </p:par>
    </p:tnLst>
  </p:timing>
  <p:hf hdr="0" dt="0"/>
  <p:txStyles>
    <p:titleStyle>
      <a:lvl1pPr algn="l" rtl="0" eaLnBrk="0" fontAlgn="base" hangingPunct="0">
        <a:spcBef>
          <a:spcPct val="0"/>
        </a:spcBef>
        <a:spcAft>
          <a:spcPct val="0"/>
        </a:spcAft>
        <a:defRPr sz="3300" b="1">
          <a:solidFill>
            <a:schemeClr val="tx2"/>
          </a:solidFill>
          <a:latin typeface="+mj-lt"/>
          <a:ea typeface="+mj-ea"/>
          <a:cs typeface="+mj-cs"/>
        </a:defRPr>
      </a:lvl1pPr>
      <a:lvl2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5pPr>
      <a:lvl6pPr marL="457130" algn="l" rtl="0" fontAlgn="base">
        <a:spcBef>
          <a:spcPct val="0"/>
        </a:spcBef>
        <a:spcAft>
          <a:spcPct val="0"/>
        </a:spcAft>
        <a:defRPr sz="3300" b="1">
          <a:solidFill>
            <a:schemeClr val="tx2"/>
          </a:solidFill>
          <a:latin typeface="Arial" charset="0"/>
          <a:ea typeface="ＭＳ Ｐゴシック" charset="0"/>
          <a:cs typeface="Arial" charset="0"/>
        </a:defRPr>
      </a:lvl6pPr>
      <a:lvl7pPr marL="914259" algn="l" rtl="0" fontAlgn="base">
        <a:spcBef>
          <a:spcPct val="0"/>
        </a:spcBef>
        <a:spcAft>
          <a:spcPct val="0"/>
        </a:spcAft>
        <a:defRPr sz="3300" b="1">
          <a:solidFill>
            <a:schemeClr val="tx2"/>
          </a:solidFill>
          <a:latin typeface="Arial" charset="0"/>
          <a:ea typeface="ＭＳ Ｐゴシック" charset="0"/>
          <a:cs typeface="Arial" charset="0"/>
        </a:defRPr>
      </a:lvl7pPr>
      <a:lvl8pPr marL="1371390" algn="l" rtl="0" fontAlgn="base">
        <a:spcBef>
          <a:spcPct val="0"/>
        </a:spcBef>
        <a:spcAft>
          <a:spcPct val="0"/>
        </a:spcAft>
        <a:defRPr sz="3300" b="1">
          <a:solidFill>
            <a:schemeClr val="tx2"/>
          </a:solidFill>
          <a:latin typeface="Arial" charset="0"/>
          <a:ea typeface="ＭＳ Ｐゴシック" charset="0"/>
          <a:cs typeface="Arial" charset="0"/>
        </a:defRPr>
      </a:lvl8pPr>
      <a:lvl9pPr marL="1828519" algn="l" rtl="0" fontAlgn="base">
        <a:spcBef>
          <a:spcPct val="0"/>
        </a:spcBef>
        <a:spcAft>
          <a:spcPct val="0"/>
        </a:spcAft>
        <a:defRPr sz="3300" b="1">
          <a:solidFill>
            <a:schemeClr val="tx2"/>
          </a:solidFill>
          <a:latin typeface="Arial" charset="0"/>
          <a:ea typeface="ＭＳ Ｐゴシック" charset="0"/>
          <a:cs typeface="Arial" charset="0"/>
        </a:defRPr>
      </a:lvl9pPr>
    </p:titleStyle>
    <p:bodyStyle>
      <a:lvl1pPr marL="342848" indent="-342848" algn="l" defTabSz="199995" rtl="0" eaLnBrk="0" fontAlgn="base" hangingPunct="0">
        <a:lnSpc>
          <a:spcPct val="170000"/>
        </a:lnSpc>
        <a:spcBef>
          <a:spcPct val="0"/>
        </a:spcBef>
        <a:spcAft>
          <a:spcPct val="0"/>
        </a:spcAft>
        <a:buChar char="•"/>
        <a:defRPr sz="2200">
          <a:solidFill>
            <a:schemeClr val="tx2"/>
          </a:solidFill>
          <a:latin typeface="+mn-lt"/>
          <a:ea typeface="+mn-ea"/>
          <a:cs typeface="+mn-cs"/>
        </a:defRPr>
      </a:lvl1pPr>
      <a:lvl2pPr marL="1588" indent="455543"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3174" indent="911085" algn="l" defTabSz="199995" rtl="0" eaLnBrk="0" fontAlgn="base" hangingPunct="0">
        <a:lnSpc>
          <a:spcPct val="170000"/>
        </a:lnSpc>
        <a:spcBef>
          <a:spcPct val="0"/>
        </a:spcBef>
        <a:spcAft>
          <a:spcPct val="0"/>
        </a:spcAft>
        <a:buFont typeface="Arial" charset="0"/>
        <a:buChar char="•"/>
        <a:defRPr sz="2200">
          <a:solidFill>
            <a:schemeClr val="tx2"/>
          </a:solidFill>
          <a:latin typeface="+mn-lt"/>
          <a:ea typeface="ＭＳ Ｐゴシック" pitchFamily="23" charset="-128"/>
          <a:cs typeface="+mn-cs"/>
        </a:defRPr>
      </a:lvl3pPr>
      <a:lvl4pPr marL="4763" indent="1366628"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4pPr>
      <a:lvl5pPr marL="6350" indent="1822169"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9" descr="fond_derniere"/>
          <p:cNvPicPr>
            <a:picLocks noChangeAspect="1" noChangeArrowheads="1"/>
          </p:cNvPicPr>
          <p:nvPr/>
        </p:nvPicPr>
        <p:blipFill>
          <a:blip r:embed="rId13" cstate="screen"/>
          <a:stretch>
            <a:fillRect/>
          </a:stretch>
        </p:blipFill>
        <p:spPr bwMode="auto">
          <a:xfrm>
            <a:off x="0" y="3"/>
            <a:ext cx="9144000" cy="6857999"/>
          </a:xfrm>
          <a:prstGeom prst="rect">
            <a:avLst/>
          </a:prstGeom>
          <a:noFill/>
          <a:ln w="9525">
            <a:noFill/>
            <a:miter lim="800000"/>
            <a:headEnd/>
            <a:tailEnd/>
          </a:ln>
        </p:spPr>
      </p:pic>
      <p:sp>
        <p:nvSpPr>
          <p:cNvPr id="3075" name="Rectangle 3"/>
          <p:cNvSpPr>
            <a:spLocks noGrp="1" noChangeArrowheads="1"/>
          </p:cNvSpPr>
          <p:nvPr>
            <p:ph type="title"/>
          </p:nvPr>
        </p:nvSpPr>
        <p:spPr bwMode="gray">
          <a:xfrm>
            <a:off x="254001" y="2924175"/>
            <a:ext cx="86360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 style du titre</a:t>
            </a:r>
          </a:p>
        </p:txBody>
      </p:sp>
      <p:sp>
        <p:nvSpPr>
          <p:cNvPr id="3076" name="Rectangle 4"/>
          <p:cNvSpPr>
            <a:spLocks noGrp="1" noChangeArrowheads="1"/>
          </p:cNvSpPr>
          <p:nvPr>
            <p:ph type="body" idx="1"/>
          </p:nvPr>
        </p:nvSpPr>
        <p:spPr bwMode="gray">
          <a:xfrm>
            <a:off x="4572000" y="4187826"/>
            <a:ext cx="4318000" cy="21558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Tree>
  </p:cSld>
  <p:clrMap bg1="lt1" tx1="dk1" bg2="lt2" tx2="dk2" accent1="accent1" accent2="accent2" accent3="accent3" accent4="accent4" accent5="accent5" accent6="accent6" hlink="hlink" folHlink="folHlink"/>
  <p:sldLayoutIdLst>
    <p:sldLayoutId id="2147486058" r:id="rId1"/>
    <p:sldLayoutId id="2147485974" r:id="rId2"/>
    <p:sldLayoutId id="2147485975" r:id="rId3"/>
    <p:sldLayoutId id="2147485976" r:id="rId4"/>
    <p:sldLayoutId id="2147485977" r:id="rId5"/>
    <p:sldLayoutId id="2147485978" r:id="rId6"/>
    <p:sldLayoutId id="2147485979" r:id="rId7"/>
    <p:sldLayoutId id="2147485980" r:id="rId8"/>
    <p:sldLayoutId id="2147485981" r:id="rId9"/>
    <p:sldLayoutId id="2147485982" r:id="rId10"/>
    <p:sldLayoutId id="2147485983" r:id="rId11"/>
  </p:sldLayoutIdLst>
  <p:hf hdr="0" dt="0"/>
  <p:txStyles>
    <p:titleStyle>
      <a:lvl1pPr algn="ctr" rtl="0" eaLnBrk="0" fontAlgn="base" hangingPunct="0">
        <a:spcBef>
          <a:spcPct val="0"/>
        </a:spcBef>
        <a:spcAft>
          <a:spcPct val="0"/>
        </a:spcAft>
        <a:defRPr sz="4100" b="1">
          <a:solidFill>
            <a:schemeClr val="bg1"/>
          </a:solidFill>
          <a:latin typeface="+mj-lt"/>
          <a:ea typeface="+mj-ea"/>
          <a:cs typeface="+mj-cs"/>
        </a:defRPr>
      </a:lvl1pPr>
      <a:lvl2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5pPr>
      <a:lvl6pPr marL="457130" algn="ctr" rtl="0" fontAlgn="base">
        <a:spcBef>
          <a:spcPct val="0"/>
        </a:spcBef>
        <a:spcAft>
          <a:spcPct val="0"/>
        </a:spcAft>
        <a:defRPr sz="4100" b="1">
          <a:solidFill>
            <a:schemeClr val="bg1"/>
          </a:solidFill>
          <a:latin typeface="Arial" charset="0"/>
          <a:ea typeface="ＭＳ Ｐゴシック" charset="0"/>
          <a:cs typeface="Arial" charset="0"/>
        </a:defRPr>
      </a:lvl6pPr>
      <a:lvl7pPr marL="914259" algn="ctr" rtl="0" fontAlgn="base">
        <a:spcBef>
          <a:spcPct val="0"/>
        </a:spcBef>
        <a:spcAft>
          <a:spcPct val="0"/>
        </a:spcAft>
        <a:defRPr sz="4100" b="1">
          <a:solidFill>
            <a:schemeClr val="bg1"/>
          </a:solidFill>
          <a:latin typeface="Arial" charset="0"/>
          <a:ea typeface="ＭＳ Ｐゴシック" charset="0"/>
          <a:cs typeface="Arial" charset="0"/>
        </a:defRPr>
      </a:lvl7pPr>
      <a:lvl8pPr marL="1371390" algn="ctr" rtl="0" fontAlgn="base">
        <a:spcBef>
          <a:spcPct val="0"/>
        </a:spcBef>
        <a:spcAft>
          <a:spcPct val="0"/>
        </a:spcAft>
        <a:defRPr sz="4100" b="1">
          <a:solidFill>
            <a:schemeClr val="bg1"/>
          </a:solidFill>
          <a:latin typeface="Arial" charset="0"/>
          <a:ea typeface="ＭＳ Ｐゴシック" charset="0"/>
          <a:cs typeface="Arial" charset="0"/>
        </a:defRPr>
      </a:lvl8pPr>
      <a:lvl9pPr marL="1828519" algn="ctr" rtl="0" fontAlgn="base">
        <a:spcBef>
          <a:spcPct val="0"/>
        </a:spcBef>
        <a:spcAft>
          <a:spcPct val="0"/>
        </a:spcAft>
        <a:defRPr sz="4100" b="1">
          <a:solidFill>
            <a:schemeClr val="bg1"/>
          </a:solidFill>
          <a:latin typeface="Arial" charset="0"/>
          <a:ea typeface="ＭＳ Ｐゴシック" charset="0"/>
          <a:cs typeface="Arial" charset="0"/>
        </a:defRPr>
      </a:lvl9pPr>
    </p:titleStyle>
    <p:bodyStyle>
      <a:lvl1pPr marL="6350" indent="-6350" algn="l" rtl="0" eaLnBrk="0" fontAlgn="base" hangingPunct="0">
        <a:lnSpc>
          <a:spcPct val="115000"/>
        </a:lnSpc>
        <a:spcBef>
          <a:spcPct val="0"/>
        </a:spcBef>
        <a:spcAft>
          <a:spcPct val="0"/>
        </a:spcAft>
        <a:buNone/>
        <a:defRPr sz="2400" b="1">
          <a:solidFill>
            <a:schemeClr val="bg1"/>
          </a:solidFill>
          <a:latin typeface="+mn-lt"/>
          <a:ea typeface="+mn-ea"/>
          <a:cs typeface="+mn-cs"/>
        </a:defRPr>
      </a:lvl1pPr>
      <a:lvl2pPr marL="6350" indent="-6350" algn="l" rtl="0" eaLnBrk="0" fontAlgn="base" hangingPunct="0">
        <a:spcBef>
          <a:spcPct val="0"/>
        </a:spcBef>
        <a:spcAft>
          <a:spcPct val="0"/>
        </a:spcAft>
        <a:buClr>
          <a:schemeClr val="bg1"/>
        </a:buClr>
        <a:buNone/>
        <a:defRPr sz="1400" b="1">
          <a:solidFill>
            <a:schemeClr val="bg1"/>
          </a:solidFill>
          <a:latin typeface="+mn-lt"/>
          <a:ea typeface="ＭＳ Ｐゴシック" pitchFamily="23" charset="-128"/>
          <a:cs typeface="+mn-cs"/>
        </a:defRPr>
      </a:lvl2pPr>
      <a:lvl3pPr marL="6350" indent="-6350" algn="l" rtl="0" eaLnBrk="0" fontAlgn="base" hangingPunct="0">
        <a:spcBef>
          <a:spcPct val="0"/>
        </a:spcBef>
        <a:spcAft>
          <a:spcPct val="0"/>
        </a:spcAft>
        <a:buFont typeface="Arial" charset="0"/>
        <a:buNone/>
        <a:defRPr sz="1400" b="1">
          <a:solidFill>
            <a:schemeClr val="bg1"/>
          </a:solidFill>
          <a:latin typeface="+mn-lt"/>
          <a:ea typeface="ＭＳ Ｐゴシック" pitchFamily="23" charset="-128"/>
          <a:cs typeface="+mn-cs"/>
        </a:defRPr>
      </a:lvl3pPr>
      <a:lvl4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4pPr>
      <a:lvl5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5pPr>
      <a:lvl6pPr marL="463479" algn="l" rtl="0" fontAlgn="base">
        <a:spcBef>
          <a:spcPct val="0"/>
        </a:spcBef>
        <a:spcAft>
          <a:spcPct val="0"/>
        </a:spcAft>
        <a:defRPr sz="1400" b="1">
          <a:solidFill>
            <a:schemeClr val="bg1"/>
          </a:solidFill>
          <a:latin typeface="+mn-lt"/>
          <a:ea typeface="Arial" charset="0"/>
          <a:cs typeface="+mn-cs"/>
        </a:defRPr>
      </a:lvl6pPr>
      <a:lvl7pPr marL="920609" algn="l" rtl="0" fontAlgn="base">
        <a:spcBef>
          <a:spcPct val="0"/>
        </a:spcBef>
        <a:spcAft>
          <a:spcPct val="0"/>
        </a:spcAft>
        <a:defRPr sz="1400" b="1">
          <a:solidFill>
            <a:schemeClr val="bg1"/>
          </a:solidFill>
          <a:latin typeface="+mn-lt"/>
          <a:ea typeface="Arial" charset="0"/>
          <a:cs typeface="+mn-cs"/>
        </a:defRPr>
      </a:lvl7pPr>
      <a:lvl8pPr marL="1377739" algn="l" rtl="0" fontAlgn="base">
        <a:spcBef>
          <a:spcPct val="0"/>
        </a:spcBef>
        <a:spcAft>
          <a:spcPct val="0"/>
        </a:spcAft>
        <a:defRPr sz="1400" b="1">
          <a:solidFill>
            <a:schemeClr val="bg1"/>
          </a:solidFill>
          <a:latin typeface="+mn-lt"/>
          <a:ea typeface="Arial" charset="0"/>
          <a:cs typeface="+mn-cs"/>
        </a:defRPr>
      </a:lvl8pPr>
      <a:lvl9pPr marL="1834868" algn="l" rtl="0" fontAlgn="base">
        <a:spcBef>
          <a:spcPct val="0"/>
        </a:spcBef>
        <a:spcAft>
          <a:spcPct val="0"/>
        </a:spcAft>
        <a:defRPr sz="1400" b="1">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andeau_texte_rouge"/>
          <p:cNvPicPr>
            <a:picLocks noChangeAspect="1" noChangeArrowheads="1"/>
          </p:cNvPicPr>
          <p:nvPr/>
        </p:nvPicPr>
        <p:blipFill>
          <a:blip r:embed="rId10" cstate="screen"/>
          <a:srcRect/>
          <a:stretch>
            <a:fillRect/>
          </a:stretch>
        </p:blipFill>
        <p:spPr bwMode="auto">
          <a:xfrm>
            <a:off x="0" y="5778500"/>
            <a:ext cx="9144000" cy="1079500"/>
          </a:xfrm>
          <a:prstGeom prst="rect">
            <a:avLst/>
          </a:prstGeom>
          <a:noFill/>
          <a:ln w="9525">
            <a:noFill/>
            <a:miter lim="800000"/>
            <a:headEnd/>
            <a:tailEnd/>
          </a:ln>
        </p:spPr>
      </p:pic>
      <p:sp>
        <p:nvSpPr>
          <p:cNvPr id="4099" name="Rectangle 2"/>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029" name="Rectangle 5"/>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033" name="Rectangle 9"/>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4B2E0D1C-B86F-46E2-8541-355641B2F28B}"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9" r:id="rId1"/>
    <p:sldLayoutId id="2147485984" r:id="rId2"/>
    <p:sldLayoutId id="2147486077" r:id="rId3"/>
    <p:sldLayoutId id="2147485985" r:id="rId4"/>
    <p:sldLayoutId id="2147485986" r:id="rId5"/>
    <p:sldLayoutId id="2147485988" r:id="rId6"/>
    <p:sldLayoutId id="2147485989" r:id="rId7"/>
    <p:sldLayoutId id="2147486173" r:id="rId8"/>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E9F12E1-2E0E-47E5-BCF6-58A4EEBCD6ED}"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0" r:id="rId1"/>
    <p:sldLayoutId id="2147486078" r:id="rId2"/>
    <p:sldLayoutId id="2147485994" r:id="rId3"/>
    <p:sldLayoutId id="2147485995" r:id="rId4"/>
    <p:sldLayoutId id="2147485996" r:id="rId5"/>
    <p:sldLayoutId id="2147485997" r:id="rId6"/>
    <p:sldLayoutId id="2147485998" r:id="rId7"/>
    <p:sldLayoutId id="2147485999" r:id="rId8"/>
    <p:sldLayoutId id="2147486000" r:id="rId9"/>
    <p:sldLayoutId id="2147486001" r:id="rId10"/>
    <p:sldLayoutId id="2147486002" r:id="rId11"/>
    <p:sldLayoutId id="2147486003" r:id="rId12"/>
    <p:sldLayoutId id="2147486004" r:id="rId13"/>
    <p:sldLayoutId id="2147486174" r:id="rId14"/>
    <p:sldLayoutId id="2147486175" r:id="rId15"/>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bandeau_texte_ver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614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3317"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3318"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3320"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DB3D3C34-5B49-4363-AD4A-7E904AF94733}"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79" r:id="rId1"/>
    <p:sldLayoutId id="2147486061"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bandeau_texte_viole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7171"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365"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366"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368"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C1C9E7D0-88B9-48AB-B495-713AA66D62EA}"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2" r:id="rId1"/>
    <p:sldLayoutId id="2147486081"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 id="214748602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 descr="bandeau_texte_gris"/>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8195"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741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741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741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F446F4D-52F0-4DA9-9948-2A2ADA9CBA1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3" r:id="rId1"/>
    <p:sldLayoutId id="2147486080" r:id="rId2"/>
    <p:sldLayoutId id="2147486025" r:id="rId3"/>
    <p:sldLayoutId id="2147486026" r:id="rId4"/>
    <p:sldLayoutId id="2147486027" r:id="rId5"/>
    <p:sldLayoutId id="2147486028" r:id="rId6"/>
    <p:sldLayoutId id="2147486029" r:id="rId7"/>
    <p:sldLayoutId id="2147486030" r:id="rId8"/>
    <p:sldLayoutId id="2147486031" r:id="rId9"/>
    <p:sldLayoutId id="2147486032" r:id="rId10"/>
    <p:sldLayoutId id="2147486033" r:id="rId11"/>
    <p:sldLayoutId id="214748603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9219"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9B2ADE1-4AFA-42C4-8316-8D144CBECBD8}"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4" r:id="rId1"/>
    <p:sldLayoutId id="2147486036" r:id="rId2"/>
    <p:sldLayoutId id="2147486082" r:id="rId3"/>
    <p:sldLayoutId id="2147486037" r:id="rId4"/>
    <p:sldLayoutId id="2147486038" r:id="rId5"/>
    <p:sldLayoutId id="2147486039" r:id="rId6"/>
    <p:sldLayoutId id="2147486040" r:id="rId7"/>
    <p:sldLayoutId id="2147486041" r:id="rId8"/>
    <p:sldLayoutId id="2147486042" r:id="rId9"/>
    <p:sldLayoutId id="2147486043" r:id="rId10"/>
    <p:sldLayoutId id="2147486044" r:id="rId11"/>
    <p:sldLayoutId id="214748604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tif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69.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70.jp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22.emf"/><Relationship Id="rId8"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3" Type="http://schemas.openxmlformats.org/officeDocument/2006/relationships/image" Target="../media/image74.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2.png"/><Relationship Id="rId5" Type="http://schemas.openxmlformats.org/officeDocument/2006/relationships/image" Target="../media/image77.png"/><Relationship Id="rId6" Type="http://schemas.openxmlformats.org/officeDocument/2006/relationships/image" Target="../media/image73.png"/><Relationship Id="rId7" Type="http://schemas.openxmlformats.org/officeDocument/2006/relationships/image" Target="../media/image22.emf"/><Relationship Id="rId8"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7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hyperlink" Target="https://github.com/gemoc/ICSA2017Tutorial" TargetMode="External"/><Relationship Id="rId3" Type="http://schemas.openxmlformats.org/officeDocument/2006/relationships/image" Target="../media/image21.jp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1" Type="http://schemas.openxmlformats.org/officeDocument/2006/relationships/slideLayout" Target="../slideLayouts/slideLayout48.xml"/><Relationship Id="rId2"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1.emf"/></Relationships>
</file>

<file path=ppt/slides/_rels/slide25.x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7.gif"/></Relationships>
</file>

<file path=ppt/slides/_rels/slide29.xml.rels><?xml version="1.0" encoding="UTF-8" standalone="yes"?>
<Relationships xmlns="http://schemas.openxmlformats.org/package/2006/relationships"><Relationship Id="rId3" Type="http://schemas.openxmlformats.org/officeDocument/2006/relationships/hyperlink" Target="http://modeltransformation.net/tetrabox/" TargetMode="External"/><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55.xml"/><Relationship Id="rId2"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0.jpe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8.xml"/><Relationship Id="rId2"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9.xml.rels><?xml version="1.0" encoding="UTF-8" standalone="yes"?>
<Relationships xmlns="http://schemas.openxmlformats.org/package/2006/relationships"><Relationship Id="rId3" Type="http://schemas.openxmlformats.org/officeDocument/2006/relationships/image" Target="../media/image92.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4.png"/></Relationships>
</file>

<file path=ppt/slides/_rels/slide4.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32.emf"/><Relationship Id="rId13"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jpe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2.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95.png"/><Relationship Id="rId1" Type="http://schemas.openxmlformats.org/officeDocument/2006/relationships/slideLayout" Target="../slideLayouts/slideLayout43.xml"/><Relationship Id="rId2" Type="http://schemas.openxmlformats.org/officeDocument/2006/relationships/image" Target="../media/image2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emf"/><Relationship Id="rId3" Type="http://schemas.openxmlformats.org/officeDocument/2006/relationships/image" Target="../media/image2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emf"/><Relationship Id="rId3" Type="http://schemas.openxmlformats.org/officeDocument/2006/relationships/image" Target="../media/image2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9.xml.rels><?xml version="1.0" encoding="UTF-8" standalone="yes"?>
<Relationships xmlns="http://schemas.openxmlformats.org/package/2006/relationships"><Relationship Id="rId3" Type="http://schemas.openxmlformats.org/officeDocument/2006/relationships/image" Target="../media/image97.jpeg"/><Relationship Id="rId4" Type="http://schemas.openxmlformats.org/officeDocument/2006/relationships/hyperlink" Target="mailto:benoit.combemale@irit.fr" TargetMode="External"/><Relationship Id="rId5" Type="http://schemas.openxmlformats.org/officeDocument/2006/relationships/image" Target="../media/image98.tiff"/><Relationship Id="rId6" Type="http://schemas.openxmlformats.org/officeDocument/2006/relationships/image" Target="../media/image99.tiff"/><Relationship Id="rId1" Type="http://schemas.openxmlformats.org/officeDocument/2006/relationships/slideLayout" Target="../slideLayouts/slideLayout56.xml"/><Relationship Id="rId2" Type="http://schemas.openxmlformats.org/officeDocument/2006/relationships/image" Target="../media/image96.tiff"/></Relationships>
</file>

<file path=ppt/slides/_rels/slide5.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 Id="rId19" Type="http://schemas.openxmlformats.org/officeDocument/2006/relationships/image" Target="../media/image44.png"/><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34.png"/><Relationship Id="rId10"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6.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png"/><Relationship Id="rId14" Type="http://schemas.openxmlformats.org/officeDocument/2006/relationships/image" Target="../media/image55.png"/><Relationship Id="rId15" Type="http://schemas.openxmlformats.org/officeDocument/2006/relationships/diagramData" Target="../diagrams/data2.xml"/><Relationship Id="rId16" Type="http://schemas.openxmlformats.org/officeDocument/2006/relationships/diagramLayout" Target="../diagrams/layout2.xml"/><Relationship Id="rId17" Type="http://schemas.openxmlformats.org/officeDocument/2006/relationships/diagramQuickStyle" Target="../diagrams/quickStyle2.xml"/><Relationship Id="rId18" Type="http://schemas.openxmlformats.org/officeDocument/2006/relationships/diagramColors" Target="../diagrams/colors2.xml"/><Relationship Id="rId19" Type="http://schemas.microsoft.com/office/2007/relationships/diagramDrawing" Target="../diagrams/drawing2.xml"/><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9.png"/><Relationship Id="rId3" Type="http://schemas.openxmlformats.org/officeDocument/2006/relationships/image" Target="../media/image110.png"/></Relationships>
</file>

<file path=ppt/slides/_rels/slide7.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21.jpg"/><Relationship Id="rId1" Type="http://schemas.openxmlformats.org/officeDocument/2006/relationships/vmlDrawing" Target="../drawings/vmlDrawing1.vml"/><Relationship Id="rId2" Type="http://schemas.openxmlformats.org/officeDocument/2006/relationships/slideLayout" Target="../slideLayouts/slideLayout43.xml"/><Relationship Id="rId3" Type="http://schemas.openxmlformats.org/officeDocument/2006/relationships/notesSlide" Target="../notesSlides/notesSlide5.xml"/><Relationship Id="rId4" Type="http://schemas.openxmlformats.org/officeDocument/2006/relationships/image" Target="../media/image57.png"/><Relationship Id="rId5" Type="http://schemas.openxmlformats.org/officeDocument/2006/relationships/oleObject" Target="../embeddings/oleObject1.bin"/><Relationship Id="rId6" Type="http://schemas.openxmlformats.org/officeDocument/2006/relationships/image" Target="../media/image56.emf"/><Relationship Id="rId7" Type="http://schemas.openxmlformats.org/officeDocument/2006/relationships/image" Target="../media/image58.emf"/><Relationship Id="rId8" Type="http://schemas.openxmlformats.org/officeDocument/2006/relationships/image" Target="../media/image59.jpeg"/><Relationship Id="rId9" Type="http://schemas.openxmlformats.org/officeDocument/2006/relationships/image" Target="../media/image60.emf"/><Relationship Id="rId10" Type="http://schemas.openxmlformats.org/officeDocument/2006/relationships/image" Target="../media/image6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4.png"/><Relationship Id="rId3" Type="http://schemas.openxmlformats.org/officeDocument/2006/relationships/image" Target="../media/image11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3.png"/></Relationships>
</file>

<file path=ppt/slides/_rels/slide78.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1" Type="http://schemas.openxmlformats.org/officeDocument/2006/relationships/slideLayout" Target="../slideLayouts/slideLayout43.xml"/><Relationship Id="rId2" Type="http://schemas.openxmlformats.org/officeDocument/2006/relationships/image" Target="../media/image11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0.png"/></Relationships>
</file>

<file path=ppt/slides/_rels/slide8.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2.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75.jpg"/></Relationships>
</file>

<file path=ppt/slides/_rels/slide86.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75.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75.jpg"/><Relationship Id="rId1" Type="http://schemas.openxmlformats.org/officeDocument/2006/relationships/slideLayout" Target="../slideLayouts/slideLayout43.xml"/><Relationship Id="rId2" Type="http://schemas.openxmlformats.org/officeDocument/2006/relationships/image" Target="../media/image8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3.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4.jpg"/></Relationships>
</file>

<file path=ppt/slides/_rels/slide9.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tif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5.jpg"/></Relationships>
</file>

<file path=ppt/slides/_rels/slide91.xml.rels><?xml version="1.0" encoding="UTF-8" standalone="yes"?>
<Relationships xmlns="http://schemas.openxmlformats.org/package/2006/relationships"><Relationship Id="rId3" Type="http://schemas.openxmlformats.org/officeDocument/2006/relationships/image" Target="../media/image126.tiff"/><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25.jpg"/><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0.jpeg"/><Relationship Id="rId3" Type="http://schemas.openxmlformats.org/officeDocument/2006/relationships/image" Target="../media/image9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49375" y="3645024"/>
            <a:ext cx="7486650" cy="2160240"/>
          </a:xfrm>
        </p:spPr>
        <p:txBody>
          <a:bodyPr/>
          <a:lstStyle/>
          <a:p>
            <a:r>
              <a:rPr lang="fr-FR" sz="2000" dirty="0"/>
              <a:t>Benoit </a:t>
            </a:r>
            <a:r>
              <a:rPr lang="fr-FR" sz="2000" dirty="0" err="1"/>
              <a:t>Combemale</a:t>
            </a:r>
            <a:r>
              <a:rPr lang="fr-FR" sz="2000" dirty="0"/>
              <a:t> </a:t>
            </a:r>
            <a:r>
              <a:rPr lang="fr-FR" sz="2000" dirty="0" smtClean="0"/>
              <a:t>(</a:t>
            </a:r>
            <a:r>
              <a:rPr lang="fr-FR" sz="2000" dirty="0" err="1" smtClean="0"/>
              <a:t>Univ</a:t>
            </a:r>
            <a:r>
              <a:rPr lang="fr-FR" sz="2000" dirty="0"/>
              <a:t>. </a:t>
            </a:r>
            <a:r>
              <a:rPr lang="fr-FR" sz="2000" dirty="0" smtClean="0"/>
              <a:t>Toulouse)</a:t>
            </a:r>
            <a:endParaRPr lang="fr-FR" sz="2000" dirty="0"/>
          </a:p>
          <a:p>
            <a:r>
              <a:rPr lang="fr-FR" sz="1600" i="1" dirty="0" smtClean="0"/>
              <a:t>http://</a:t>
            </a:r>
            <a:r>
              <a:rPr lang="fr-FR" sz="1600" i="1" dirty="0" err="1" smtClean="0"/>
              <a:t>www.combemale.fr</a:t>
            </a:r>
            <a:endParaRPr lang="fr-FR" sz="1600" i="1" dirty="0"/>
          </a:p>
          <a:p>
            <a:r>
              <a:rPr lang="fr-FR" sz="1600" i="1" dirty="0" err="1" smtClean="0"/>
              <a:t>benoit.combemale@irit.fr</a:t>
            </a:r>
            <a:endParaRPr lang="fr-FR" sz="1600" i="1" dirty="0"/>
          </a:p>
          <a:p>
            <a:r>
              <a:rPr lang="fr-FR" sz="1600" i="1" dirty="0"/>
              <a:t>@</a:t>
            </a:r>
            <a:r>
              <a:rPr lang="fr-FR" sz="1600" i="1" dirty="0" err="1" smtClean="0"/>
              <a:t>bcombemale</a:t>
            </a:r>
            <a:endParaRPr lang="fr-FR" sz="1600" i="1" dirty="0" smtClean="0"/>
          </a:p>
          <a:p>
            <a:endParaRPr lang="fr-FR" sz="1600" i="1" dirty="0"/>
          </a:p>
          <a:p>
            <a:r>
              <a:rPr lang="fr-FR" sz="2000" dirty="0"/>
              <a:t>Julien </a:t>
            </a:r>
            <a:r>
              <a:rPr lang="fr-FR" sz="2000" dirty="0" err="1" smtClean="0"/>
              <a:t>Deantoni</a:t>
            </a:r>
            <a:r>
              <a:rPr lang="fr-FR" sz="2000" dirty="0" smtClean="0"/>
              <a:t> (</a:t>
            </a:r>
            <a:r>
              <a:rPr lang="fr-FR" sz="2000" dirty="0" err="1"/>
              <a:t>Univ</a:t>
            </a:r>
            <a:r>
              <a:rPr lang="fr-FR" sz="2000" dirty="0"/>
              <a:t>. Nice-Sophia-Antipolis)</a:t>
            </a:r>
          </a:p>
          <a:p>
            <a:r>
              <a:rPr lang="fr-FR" sz="1600" i="1" dirty="0"/>
              <a:t>http://www.i3s.unice.fr/~</a:t>
            </a:r>
            <a:r>
              <a:rPr lang="fr-FR" sz="1600" i="1" dirty="0" err="1"/>
              <a:t>deantoni</a:t>
            </a:r>
            <a:r>
              <a:rPr lang="fr-FR" sz="1600" i="1" dirty="0" smtClean="0"/>
              <a:t>/</a:t>
            </a:r>
          </a:p>
          <a:p>
            <a:r>
              <a:rPr lang="fr-FR" sz="1600" i="1" dirty="0" err="1" smtClean="0"/>
              <a:t>julien.deantoni@polytech.unice.fr</a:t>
            </a:r>
            <a:r>
              <a:rPr lang="fr-FR" sz="1600" i="1" dirty="0" smtClean="0"/>
              <a:t>	</a:t>
            </a:r>
            <a:endParaRPr lang="fr-FR" sz="1600" i="1" dirty="0"/>
          </a:p>
        </p:txBody>
      </p:sp>
      <p:sp>
        <p:nvSpPr>
          <p:cNvPr id="10" name="Titre 1"/>
          <p:cNvSpPr txBox="1">
            <a:spLocks/>
          </p:cNvSpPr>
          <p:nvPr/>
        </p:nvSpPr>
        <p:spPr bwMode="white">
          <a:xfrm>
            <a:off x="1349378" y="1772816"/>
            <a:ext cx="7486648" cy="151216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300" b="1">
                <a:solidFill>
                  <a:schemeClr val="bg1"/>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fr-FR" sz="5600" cap="small" dirty="0" err="1">
                <a:latin typeface="Abadi MT Condensed Extra Bold" charset="0"/>
                <a:ea typeface="Abadi MT Condensed Extra Bold" charset="0"/>
                <a:cs typeface="Abadi MT Condensed Extra Bold" charset="0"/>
              </a:rPr>
              <a:t>Language</a:t>
            </a:r>
            <a:r>
              <a:rPr lang="fr-FR" sz="5600" cap="small" dirty="0">
                <a:latin typeface="Abadi MT Condensed Extra Bold" charset="0"/>
                <a:ea typeface="Abadi MT Condensed Extra Bold" charset="0"/>
                <a:cs typeface="Abadi MT Condensed Extra Bold" charset="0"/>
              </a:rPr>
              <a:t> </a:t>
            </a:r>
            <a:r>
              <a:rPr lang="fr-FR" sz="5600" cap="small" dirty="0" smtClean="0">
                <a:latin typeface="Abadi MT Condensed Extra Bold" charset="0"/>
                <a:ea typeface="Abadi MT Condensed Extra Bold" charset="0"/>
                <a:cs typeface="Abadi MT Condensed Extra Bold" charset="0"/>
              </a:rPr>
              <a:t>Engineering </a:t>
            </a:r>
            <a:r>
              <a:rPr lang="fr-FR" sz="5600" cap="small" dirty="0" err="1" smtClean="0">
                <a:latin typeface="Abadi MT Condensed Extra Bold" charset="0"/>
                <a:ea typeface="Abadi MT Condensed Extra Bold" charset="0"/>
                <a:cs typeface="Abadi MT Condensed Extra Bold" charset="0"/>
              </a:rPr>
              <a:t>with</a:t>
            </a:r>
            <a:r>
              <a:rPr lang="fr-FR" sz="5600" cap="small" dirty="0" smtClean="0">
                <a:latin typeface="Abadi MT Condensed Extra Bold" charset="0"/>
                <a:ea typeface="Abadi MT Condensed Extra Bold" charset="0"/>
                <a:cs typeface="Abadi MT Condensed Extra Bold" charset="0"/>
              </a:rPr>
              <a:t> </a:t>
            </a:r>
          </a:p>
          <a:p>
            <a:r>
              <a:rPr lang="fr-FR" sz="5600" cap="small" dirty="0" smtClean="0">
                <a:latin typeface="Abadi MT Condensed Extra Bold" charset="0"/>
                <a:ea typeface="Abadi MT Condensed Extra Bold" charset="0"/>
                <a:cs typeface="Abadi MT Condensed Extra Bold" charset="0"/>
              </a:rPr>
              <a:t>The </a:t>
            </a:r>
            <a:r>
              <a:rPr lang="fr-FR" sz="5600" cap="small" dirty="0">
                <a:latin typeface="Abadi MT Condensed Extra Bold" charset="0"/>
                <a:ea typeface="Abadi MT Condensed Extra Bold" charset="0"/>
                <a:cs typeface="Abadi MT Condensed Extra Bold" charset="0"/>
              </a:rPr>
              <a:t>GEMOC Studio</a:t>
            </a:r>
          </a:p>
          <a:p>
            <a:r>
              <a:rPr lang="en-US" sz="1800" i="1" dirty="0" smtClean="0"/>
              <a:t>Tutorial @ MODELS 2017, September 18</a:t>
            </a:r>
            <a:r>
              <a:rPr lang="en-US" sz="1800" i="1" baseline="30000" dirty="0" smtClean="0"/>
              <a:t>th</a:t>
            </a:r>
            <a:r>
              <a:rPr lang="en-US" sz="1800" i="1" dirty="0" smtClean="0"/>
              <a:t>, 2017</a:t>
            </a:r>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1151666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Language</a:t>
            </a:r>
            <a:r>
              <a:rPr lang="fr-FR" dirty="0" smtClean="0"/>
              <a:t> Design and </a:t>
            </a:r>
            <a:r>
              <a:rPr lang="fr-FR" dirty="0" err="1" smtClean="0"/>
              <a:t>Implementation</a:t>
            </a:r>
            <a:endParaRPr lang="en-US" dirty="0"/>
          </a:p>
        </p:txBody>
      </p:sp>
      <p:sp>
        <p:nvSpPr>
          <p:cNvPr id="4" name="Slide Number Placeholder 3"/>
          <p:cNvSpPr>
            <a:spLocks noGrp="1"/>
          </p:cNvSpPr>
          <p:nvPr>
            <p:ph type="sldNum" sz="quarter" idx="16"/>
          </p:nvPr>
        </p:nvSpPr>
        <p:spPr/>
        <p:txBody>
          <a:bodyPr/>
          <a:lstStyle/>
          <a:p>
            <a:pPr>
              <a:defRPr/>
            </a:pPr>
            <a:r>
              <a:rPr lang="fr-FR" smtClean="0"/>
              <a:t>- </a:t>
            </a:r>
            <a:fld id="{CCD8A327-4A42-4F42-8894-A6F43B7F265B}" type="slidenum">
              <a:rPr lang="fr-FR" smtClean="0"/>
              <a:pPr>
                <a:defRPr/>
              </a:pPr>
              <a:t>10</a:t>
            </a:fld>
            <a:endParaRPr lang="fr-FR"/>
          </a:p>
        </p:txBody>
      </p:sp>
      <p:pic>
        <p:nvPicPr>
          <p:cNvPr id="5" name="Image 4"/>
          <p:cNvPicPr>
            <a:picLocks noChangeAspect="1"/>
          </p:cNvPicPr>
          <p:nvPr/>
        </p:nvPicPr>
        <p:blipFill>
          <a:blip r:embed="rId2"/>
          <a:stretch>
            <a:fillRect/>
          </a:stretch>
        </p:blipFill>
        <p:spPr>
          <a:xfrm>
            <a:off x="1762472" y="1556792"/>
            <a:ext cx="5257800" cy="2476500"/>
          </a:xfrm>
          <a:prstGeom prst="rect">
            <a:avLst/>
          </a:prstGeom>
        </p:spPr>
      </p:pic>
      <p:sp>
        <p:nvSpPr>
          <p:cNvPr id="7" name="ZoneTexte 6"/>
          <p:cNvSpPr txBox="1"/>
          <p:nvPr/>
        </p:nvSpPr>
        <p:spPr>
          <a:xfrm>
            <a:off x="1763687" y="4699826"/>
            <a:ext cx="6624737" cy="5078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smtClean="0">
                <a:solidFill>
                  <a:srgbClr val="000000"/>
                </a:solidFill>
              </a:rPr>
              <a:t>Ingénierie </a:t>
            </a:r>
            <a:r>
              <a:rPr lang="fr-FR" sz="1500" b="1" i="1" dirty="0">
                <a:solidFill>
                  <a:srgbClr val="000000"/>
                </a:solidFill>
              </a:rPr>
              <a:t>Dirigée par les Modèles : des concepts à la </a:t>
            </a:r>
            <a:r>
              <a:rPr lang="fr-FR" sz="1500" b="1" i="1" dirty="0" smtClean="0">
                <a:solidFill>
                  <a:srgbClr val="000000"/>
                </a:solidFill>
              </a:rPr>
              <a:t>pratique</a:t>
            </a:r>
            <a:r>
              <a:rPr lang="fr-FR" sz="1200" dirty="0" smtClean="0">
                <a:solidFill>
                  <a:srgbClr val="000000"/>
                </a:solidFill>
                <a:cs typeface="Arial"/>
              </a:rPr>
              <a:t> by </a:t>
            </a:r>
            <a:r>
              <a:rPr lang="fr-FR" sz="1200" dirty="0" err="1" smtClean="0">
                <a:solidFill>
                  <a:srgbClr val="000000"/>
                </a:solidFill>
              </a:rPr>
              <a:t>Jézéquel</a:t>
            </a:r>
            <a:r>
              <a:rPr lang="fr-FR" sz="1200" dirty="0" smtClean="0">
                <a:solidFill>
                  <a:srgbClr val="000000"/>
                </a:solidFill>
              </a:rPr>
              <a:t>, J.-M</a:t>
            </a:r>
            <a:r>
              <a:rPr lang="fr-FR" sz="1200" dirty="0">
                <a:solidFill>
                  <a:srgbClr val="000000"/>
                </a:solidFill>
              </a:rPr>
              <a:t>., Combemale, B., </a:t>
            </a:r>
            <a:r>
              <a:rPr lang="fr-FR" sz="1200" dirty="0" err="1">
                <a:solidFill>
                  <a:srgbClr val="000000"/>
                </a:solidFill>
              </a:rPr>
              <a:t>Vojtisek</a:t>
            </a:r>
            <a:r>
              <a:rPr lang="fr-FR" sz="1200" dirty="0" smtClean="0">
                <a:solidFill>
                  <a:srgbClr val="000000"/>
                </a:solidFill>
              </a:rPr>
              <a:t>, </a:t>
            </a:r>
            <a:r>
              <a:rPr lang="fr-FR" sz="1200" dirty="0">
                <a:solidFill>
                  <a:srgbClr val="000000"/>
                </a:solidFill>
              </a:rPr>
              <a:t>D</a:t>
            </a:r>
            <a:r>
              <a:rPr lang="fr-FR" sz="1200" dirty="0" smtClean="0">
                <a:solidFill>
                  <a:srgbClr val="000000"/>
                </a:solidFill>
              </a:rPr>
              <a:t>., </a:t>
            </a:r>
            <a:r>
              <a:rPr lang="fr-FR" sz="1200" dirty="0">
                <a:solidFill>
                  <a:srgbClr val="000000"/>
                </a:solidFill>
              </a:rPr>
              <a:t>Références sciences, </a:t>
            </a:r>
            <a:r>
              <a:rPr lang="fr-FR" sz="1200" dirty="0" smtClean="0">
                <a:solidFill>
                  <a:srgbClr val="000000"/>
                </a:solidFill>
              </a:rPr>
              <a:t>ellipses (</a:t>
            </a:r>
            <a:r>
              <a:rPr lang="fr-FR" sz="1200" dirty="0" err="1">
                <a:solidFill>
                  <a:srgbClr val="000000"/>
                </a:solidFill>
              </a:rPr>
              <a:t>Eds</a:t>
            </a:r>
            <a:r>
              <a:rPr lang="fr-FR" sz="1200" dirty="0" smtClean="0">
                <a:solidFill>
                  <a:srgbClr val="000000"/>
                </a:solidFill>
              </a:rPr>
              <a:t>.). 2012. </a:t>
            </a:r>
            <a:endParaRPr lang="fr-FR" sz="1200" dirty="0">
              <a:solidFill>
                <a:srgbClr val="000000"/>
              </a:solidFill>
              <a:cs typeface="Aria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4617580"/>
            <a:ext cx="527058" cy="675688"/>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sp>
        <p:nvSpPr>
          <p:cNvPr id="11" name="ZoneTexte 10"/>
          <p:cNvSpPr txBox="1"/>
          <p:nvPr/>
        </p:nvSpPr>
        <p:spPr>
          <a:xfrm>
            <a:off x="1726617" y="5481676"/>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a:solidFill>
                  <a:srgbClr val="000000"/>
                </a:solidFill>
              </a:rPr>
              <a:t>Engineering </a:t>
            </a:r>
            <a:r>
              <a:rPr lang="fr-FR" sz="1500" b="1" i="1" dirty="0" err="1">
                <a:solidFill>
                  <a:srgbClr val="000000"/>
                </a:solidFill>
              </a:rPr>
              <a:t>Modeling</a:t>
            </a:r>
            <a:r>
              <a:rPr lang="fr-FR" sz="1500" b="1" i="1" dirty="0">
                <a:solidFill>
                  <a:srgbClr val="000000"/>
                </a:solidFill>
              </a:rPr>
              <a:t> </a:t>
            </a:r>
            <a:r>
              <a:rPr lang="fr-FR" sz="1500" b="1" i="1" dirty="0" err="1">
                <a:solidFill>
                  <a:srgbClr val="000000"/>
                </a:solidFill>
              </a:rPr>
              <a:t>Languages</a:t>
            </a:r>
            <a:r>
              <a:rPr lang="fr-FR" sz="1500" b="1" i="1" dirty="0">
                <a:solidFill>
                  <a:srgbClr val="000000"/>
                </a:solidFill>
              </a:rPr>
              <a:t>: </a:t>
            </a:r>
            <a:r>
              <a:rPr lang="fr-FR" sz="1500" b="1" i="1" dirty="0" err="1">
                <a:solidFill>
                  <a:srgbClr val="000000"/>
                </a:solidFill>
              </a:rPr>
              <a:t>Turning</a:t>
            </a:r>
            <a:r>
              <a:rPr lang="fr-FR" sz="1500" b="1" i="1" dirty="0">
                <a:solidFill>
                  <a:srgbClr val="000000"/>
                </a:solidFill>
              </a:rPr>
              <a:t> Domain </a:t>
            </a:r>
            <a:r>
              <a:rPr lang="fr-FR" sz="1500" b="1" i="1" dirty="0" err="1">
                <a:solidFill>
                  <a:srgbClr val="000000"/>
                </a:solidFill>
              </a:rPr>
              <a:t>Knowledge</a:t>
            </a:r>
            <a:r>
              <a:rPr lang="fr-FR" sz="1500" b="1" i="1" dirty="0">
                <a:solidFill>
                  <a:srgbClr val="000000"/>
                </a:solidFill>
              </a:rPr>
              <a:t> </a:t>
            </a:r>
            <a:r>
              <a:rPr lang="fr-FR" sz="1500" b="1" i="1" dirty="0" err="1">
                <a:solidFill>
                  <a:srgbClr val="000000"/>
                </a:solidFill>
              </a:rPr>
              <a:t>into</a:t>
            </a:r>
            <a:r>
              <a:rPr lang="fr-FR" sz="1500" b="1" i="1" dirty="0">
                <a:solidFill>
                  <a:srgbClr val="000000"/>
                </a:solidFill>
              </a:rPr>
              <a:t> Tools</a:t>
            </a:r>
            <a:r>
              <a:rPr lang="fr-FR" sz="1200" dirty="0">
                <a:solidFill>
                  <a:srgbClr val="000000"/>
                </a:solidFill>
              </a:rPr>
              <a:t>, by Benoit Combemale, </a:t>
            </a:r>
            <a:r>
              <a:rPr lang="fr-FR" sz="1200" dirty="0" smtClean="0">
                <a:solidFill>
                  <a:srgbClr val="000000"/>
                </a:solidFill>
              </a:rPr>
              <a:t>Robert B. </a:t>
            </a:r>
            <a:r>
              <a:rPr lang="fr-FR" sz="1200" dirty="0">
                <a:solidFill>
                  <a:srgbClr val="000000"/>
                </a:solidFill>
              </a:rPr>
              <a:t>France, Jean-Marc </a:t>
            </a:r>
            <a:r>
              <a:rPr lang="fr-FR" sz="1200" dirty="0" err="1">
                <a:solidFill>
                  <a:srgbClr val="000000"/>
                </a:solidFill>
              </a:rPr>
              <a:t>Jézéquel</a:t>
            </a:r>
            <a:r>
              <a:rPr lang="fr-FR" sz="1200" dirty="0">
                <a:solidFill>
                  <a:srgbClr val="000000"/>
                </a:solidFill>
              </a:rPr>
              <a:t>, Bernhard </a:t>
            </a:r>
            <a:r>
              <a:rPr lang="fr-FR" sz="1200" dirty="0" err="1">
                <a:solidFill>
                  <a:srgbClr val="000000"/>
                </a:solidFill>
              </a:rPr>
              <a:t>Rumpe</a:t>
            </a:r>
            <a:r>
              <a:rPr lang="fr-FR" sz="1200" dirty="0">
                <a:solidFill>
                  <a:srgbClr val="000000"/>
                </a:solidFill>
              </a:rPr>
              <a:t>, Jim R.H. </a:t>
            </a:r>
            <a:r>
              <a:rPr lang="fr-FR" sz="1200" dirty="0" err="1">
                <a:solidFill>
                  <a:srgbClr val="000000"/>
                </a:solidFill>
              </a:rPr>
              <a:t>Steel</a:t>
            </a:r>
            <a:r>
              <a:rPr lang="fr-FR" sz="1200" dirty="0">
                <a:solidFill>
                  <a:srgbClr val="000000"/>
                </a:solidFill>
              </a:rPr>
              <a:t>, and Didier </a:t>
            </a:r>
            <a:r>
              <a:rPr lang="fr-FR" sz="1200" dirty="0" err="1">
                <a:solidFill>
                  <a:srgbClr val="000000"/>
                </a:solidFill>
              </a:rPr>
              <a:t>Vojtisek</a:t>
            </a:r>
            <a:r>
              <a:rPr lang="fr-FR" sz="1200" dirty="0">
                <a:solidFill>
                  <a:srgbClr val="000000"/>
                </a:solidFill>
              </a:rPr>
              <a:t>. Chapman and Hall/CRC, pp.398, 2016. </a:t>
            </a:r>
            <a:r>
              <a:rPr lang="fr-FR" sz="1200" dirty="0" err="1">
                <a:solidFill>
                  <a:srgbClr val="000000"/>
                </a:solidFill>
              </a:rPr>
              <a:t>Companion</a:t>
            </a:r>
            <a:r>
              <a:rPr lang="fr-FR" sz="1200" dirty="0">
                <a:solidFill>
                  <a:srgbClr val="000000"/>
                </a:solidFill>
              </a:rPr>
              <a:t> </a:t>
            </a:r>
            <a:r>
              <a:rPr lang="fr-FR" sz="1200" dirty="0" err="1">
                <a:solidFill>
                  <a:srgbClr val="000000"/>
                </a:solidFill>
              </a:rPr>
              <a:t>website</a:t>
            </a:r>
            <a:r>
              <a:rPr lang="fr-FR" sz="1200" dirty="0">
                <a:solidFill>
                  <a:srgbClr val="000000"/>
                </a:solidFill>
              </a:rPr>
              <a:t>: http://</a:t>
            </a:r>
            <a:r>
              <a:rPr lang="fr-FR" sz="1200" dirty="0" err="1">
                <a:solidFill>
                  <a:srgbClr val="000000"/>
                </a:solidFill>
              </a:rPr>
              <a:t>mdebook.irisa.fr</a:t>
            </a:r>
            <a:endParaRPr lang="fr-FR" sz="1200" dirty="0">
              <a:solidFill>
                <a:srgbClr val="000000"/>
              </a:solidFill>
              <a:cs typeface="Arial"/>
            </a:endParaRPr>
          </a:p>
        </p:txBody>
      </p:sp>
      <p:pic>
        <p:nvPicPr>
          <p:cNvPr id="12" name="Image 11"/>
          <p:cNvPicPr>
            <a:picLocks noChangeAspect="1"/>
          </p:cNvPicPr>
          <p:nvPr/>
        </p:nvPicPr>
        <p:blipFill>
          <a:blip r:embed="rId4"/>
          <a:stretch>
            <a:fillRect/>
          </a:stretch>
        </p:blipFill>
        <p:spPr>
          <a:xfrm>
            <a:off x="1187625" y="5419357"/>
            <a:ext cx="538992" cy="817955"/>
          </a:xfrm>
          <a:prstGeom prst="rect">
            <a:avLst/>
          </a:prstGeom>
          <a:ln>
            <a:noFill/>
          </a:ln>
          <a:effectLst>
            <a:outerShdw blurRad="50800" dist="76200" dir="8100000" algn="tr" rotWithShape="0">
              <a:prstClr val="black">
                <a:alpha val="40000"/>
              </a:prstClr>
            </a:outerShdw>
          </a:effectLst>
        </p:spPr>
      </p:pic>
      <p:sp>
        <p:nvSpPr>
          <p:cNvPr id="1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521086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11</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solidFill>
                  <a:srgbClr val="000000"/>
                </a:solidFill>
                <a:latin typeface="Arial" charset="0"/>
                <a:ea typeface="ＭＳ Ｐゴシック" charset="-128"/>
                <a:cs typeface="Arial"/>
              </a:rPr>
              <a:t>"Software languages are software too"</a:t>
            </a:r>
          </a:p>
        </p:txBody>
      </p:sp>
      <p:sp>
        <p:nvSpPr>
          <p:cNvPr id="3" name="Titre 2"/>
          <p:cNvSpPr>
            <a:spLocks noGrp="1"/>
          </p:cNvSpPr>
          <p:nvPr>
            <p:ph type="title"/>
          </p:nvPr>
        </p:nvSpPr>
        <p:spPr/>
        <p:txBody>
          <a:bodyPr/>
          <a:lstStyle/>
          <a:p>
            <a:endParaRPr lang="fr-FR"/>
          </a:p>
        </p:txBody>
      </p:sp>
      <p:sp>
        <p:nvSpPr>
          <p:cNvPr id="10"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1" name="Rectangle 10"/>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57871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Software </a:t>
            </a:r>
            <a:r>
              <a:rPr lang="fr-FR" dirty="0" err="1" smtClean="0"/>
              <a:t>Language</a:t>
            </a:r>
            <a:r>
              <a:rPr lang="fr-FR" dirty="0" smtClean="0"/>
              <a:t> Engineering (SLE)</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12</a:t>
            </a:fld>
            <a:endParaRPr lang="fr-FR">
              <a:solidFill>
                <a:srgbClr val="FFFFFF"/>
              </a:solidFill>
              <a:cs typeface="Arial"/>
            </a:endParaRPr>
          </a:p>
        </p:txBody>
      </p:sp>
      <p:sp>
        <p:nvSpPr>
          <p:cNvPr id="5" name="Espace réservé du contenu 4"/>
          <p:cNvSpPr>
            <a:spLocks noGrp="1"/>
          </p:cNvSpPr>
          <p:nvPr>
            <p:ph idx="1"/>
          </p:nvPr>
        </p:nvSpPr>
        <p:spPr>
          <a:xfrm>
            <a:off x="467544" y="1196752"/>
            <a:ext cx="8676456" cy="4968552"/>
          </a:xfrm>
        </p:spPr>
        <p:txBody>
          <a:bodyPr>
            <a:normAutofit lnSpcReduction="10000"/>
          </a:bodyPr>
          <a:lstStyle/>
          <a:p>
            <a:pPr marL="342900" indent="-342900">
              <a:lnSpc>
                <a:spcPct val="100000"/>
              </a:lnSpc>
              <a:buFont typeface="Arial"/>
              <a:buChar char="•"/>
            </a:pPr>
            <a:r>
              <a:rPr lang="en-US" dirty="0" smtClean="0"/>
              <a:t>Application of systematic, disciplined, and measurable approaches to the development, deployment, use</a:t>
            </a:r>
            <a:r>
              <a:rPr lang="en-US" dirty="0"/>
              <a:t>, </a:t>
            </a:r>
            <a:r>
              <a:rPr lang="en-US" dirty="0" smtClean="0"/>
              <a:t>and maintenance of software languages</a:t>
            </a:r>
          </a:p>
          <a:p>
            <a:pPr marL="342900" indent="-342900">
              <a:lnSpc>
                <a:spcPct val="100000"/>
              </a:lnSpc>
              <a:buFont typeface="Arial"/>
              <a:buChar char="•"/>
            </a:pPr>
            <a:endParaRPr lang="en-US" sz="1200" dirty="0" smtClean="0"/>
          </a:p>
          <a:p>
            <a:pPr marL="342900" indent="-342900">
              <a:lnSpc>
                <a:spcPct val="100000"/>
              </a:lnSpc>
              <a:buFont typeface="Arial"/>
              <a:buChar char="•"/>
            </a:pPr>
            <a:r>
              <a:rPr lang="en-US" dirty="0" smtClean="0"/>
              <a:t>Various </a:t>
            </a:r>
            <a:r>
              <a:rPr lang="en-US" dirty="0"/>
              <a:t>shapes and ways to implement software languages</a:t>
            </a:r>
          </a:p>
          <a:p>
            <a:pPr marL="1076212" lvl="2" indent="-342900">
              <a:lnSpc>
                <a:spcPct val="100000"/>
              </a:lnSpc>
              <a:buFont typeface="Arial"/>
              <a:buChar char="•"/>
            </a:pPr>
            <a:r>
              <a:rPr lang="en-US" dirty="0"/>
              <a:t>External, internal or embedded DSLs, Profile, etc.</a:t>
            </a:r>
          </a:p>
          <a:p>
            <a:pPr marL="1076212" lvl="2" indent="-342900">
              <a:lnSpc>
                <a:spcPct val="100000"/>
              </a:lnSpc>
              <a:buFont typeface="Arial"/>
              <a:buChar char="•"/>
            </a:pPr>
            <a:r>
              <a:rPr lang="en-US" dirty="0"/>
              <a:t>Grammar, </a:t>
            </a:r>
            <a:r>
              <a:rPr lang="en-US" dirty="0" err="1"/>
              <a:t>metamodel</a:t>
            </a:r>
            <a:r>
              <a:rPr lang="en-US" dirty="0"/>
              <a:t>, ontology, etc.</a:t>
            </a:r>
          </a:p>
          <a:p>
            <a:pPr marL="342900" indent="-342900">
              <a:lnSpc>
                <a:spcPct val="100000"/>
              </a:lnSpc>
              <a:buFont typeface="Arial"/>
              <a:buChar char="•"/>
            </a:pPr>
            <a:endParaRPr lang="en-US" sz="1200" dirty="0"/>
          </a:p>
          <a:p>
            <a:pPr marL="342900" indent="-342900">
              <a:lnSpc>
                <a:spcPct val="100000"/>
              </a:lnSpc>
              <a:buFont typeface="Arial"/>
              <a:buChar char="•"/>
            </a:pPr>
            <a:r>
              <a:rPr lang="en-US" dirty="0" smtClean="0"/>
              <a:t>Supported by various kind of "</a:t>
            </a:r>
            <a:r>
              <a:rPr lang="en-US" sz="3200" b="1" dirty="0" smtClean="0"/>
              <a:t>language workbench</a:t>
            </a:r>
            <a:r>
              <a:rPr lang="en-US" dirty="0" smtClean="0"/>
              <a:t>"</a:t>
            </a:r>
          </a:p>
          <a:p>
            <a:pPr marL="1076212" lvl="2" indent="-342900">
              <a:lnSpc>
                <a:spcPct val="100000"/>
              </a:lnSpc>
              <a:buFont typeface="Arial"/>
              <a:buChar char="•"/>
            </a:pPr>
            <a:r>
              <a:rPr lang="en-US" dirty="0" smtClean="0"/>
              <a:t>Eclipse EMF, </a:t>
            </a:r>
            <a:r>
              <a:rPr lang="en-US" dirty="0" err="1" smtClean="0"/>
              <a:t>Xtext</a:t>
            </a:r>
            <a:r>
              <a:rPr lang="en-US" dirty="0" smtClean="0"/>
              <a:t>, Sirius, </a:t>
            </a:r>
            <a:r>
              <a:rPr lang="en-US" dirty="0" err="1" smtClean="0"/>
              <a:t>Melange</a:t>
            </a:r>
            <a:r>
              <a:rPr lang="en-US" dirty="0" smtClean="0"/>
              <a:t>, GEMOC, Papyrus</a:t>
            </a:r>
          </a:p>
          <a:p>
            <a:pPr marL="1076212" lvl="2" indent="-342900">
              <a:lnSpc>
                <a:spcPct val="100000"/>
              </a:lnSpc>
              <a:buFont typeface="Arial"/>
              <a:buChar char="•"/>
            </a:pPr>
            <a:r>
              <a:rPr lang="en-US" dirty="0" err="1" smtClean="0"/>
              <a:t>Jetbrain’s</a:t>
            </a:r>
            <a:r>
              <a:rPr lang="en-US" dirty="0" smtClean="0"/>
              <a:t> MPS</a:t>
            </a:r>
          </a:p>
          <a:p>
            <a:pPr marL="1076212" lvl="2" indent="-342900">
              <a:lnSpc>
                <a:spcPct val="100000"/>
              </a:lnSpc>
              <a:buFont typeface="Arial"/>
              <a:buChar char="•"/>
            </a:pPr>
            <a:r>
              <a:rPr lang="en-US" dirty="0" err="1" smtClean="0"/>
              <a:t>Spoofax</a:t>
            </a:r>
            <a:endParaRPr lang="en-US" dirty="0" smtClean="0"/>
          </a:p>
          <a:p>
            <a:pPr marL="1076212" lvl="2" indent="-342900">
              <a:lnSpc>
                <a:spcPct val="100000"/>
              </a:lnSpc>
              <a:buFont typeface="Arial"/>
              <a:buChar char="•"/>
            </a:pPr>
            <a:r>
              <a:rPr lang="en-US" dirty="0" smtClean="0"/>
              <a:t>MS DSL Tools</a:t>
            </a:r>
          </a:p>
          <a:p>
            <a:pPr marL="1076212" lvl="2" indent="-342900">
              <a:lnSpc>
                <a:spcPct val="100000"/>
              </a:lnSpc>
              <a:buFont typeface="Arial"/>
              <a:buChar char="•"/>
            </a:pPr>
            <a:r>
              <a:rPr lang="en-US" dirty="0" smtClean="0"/>
              <a:t>Etc.</a:t>
            </a:r>
          </a:p>
          <a:p>
            <a:pPr marL="361945" lvl="1" indent="-342900">
              <a:lnSpc>
                <a:spcPct val="100000"/>
              </a:lnSpc>
              <a:buFont typeface="Arial"/>
              <a:buChar char="•"/>
            </a:pPr>
            <a:endParaRPr lang="en-US" sz="1200" dirty="0">
              <a:ea typeface="+mn-ea"/>
            </a:endParaRPr>
          </a:p>
          <a:p>
            <a:pPr marL="361945" lvl="1" indent="-342900">
              <a:lnSpc>
                <a:spcPct val="100000"/>
              </a:lnSpc>
              <a:buFont typeface="Arial"/>
              <a:buChar char="•"/>
            </a:pPr>
            <a:r>
              <a:rPr lang="en-US" dirty="0" smtClean="0">
                <a:ea typeface="+mn-ea"/>
              </a:rPr>
              <a:t>More</a:t>
            </a:r>
            <a:r>
              <a:rPr lang="en-US" dirty="0" smtClean="0"/>
              <a:t> and more literature, a dedicated Intl. conference (ACM SLE</a:t>
            </a:r>
            <a:r>
              <a:rPr lang="en-US" dirty="0"/>
              <a:t>, cf. http://</a:t>
            </a:r>
            <a:r>
              <a:rPr lang="en-US" dirty="0" err="1" smtClean="0"/>
              <a:t>www.sleconf.org</a:t>
            </a:r>
            <a:r>
              <a:rPr lang="en-US" dirty="0" smtClean="0"/>
              <a:t>)…</a:t>
            </a:r>
            <a:endParaRPr lang="en-US" dirty="0"/>
          </a:p>
        </p:txBody>
      </p:sp>
      <p:sp>
        <p:nvSpPr>
          <p:cNvPr id="7"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0058217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GEMOC</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13</a:t>
            </a:fld>
            <a:endParaRPr lang="fr-F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715036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initiative</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14</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r>
              <a:rPr lang="en-US" sz="2400" kern="0" dirty="0">
                <a:solidFill>
                  <a:srgbClr val="808080"/>
                </a:solidFill>
                <a:latin typeface="Arial"/>
                <a:ea typeface="ＭＳ Ｐゴシック"/>
                <a:cs typeface="Arial"/>
              </a:rPr>
              <a:t>An open and international initiative </a:t>
            </a:r>
            <a:r>
              <a:rPr lang="en-US" sz="2400" kern="0" dirty="0" smtClean="0">
                <a:solidFill>
                  <a:srgbClr val="808080"/>
                </a:solidFill>
                <a:latin typeface="Arial"/>
                <a:ea typeface="ＭＳ Ｐゴシック"/>
                <a:cs typeface="Arial"/>
              </a:rPr>
              <a:t>to</a:t>
            </a:r>
          </a:p>
          <a:p>
            <a:pPr lvl="1">
              <a:buFont typeface="Arial"/>
              <a:buChar char="•"/>
            </a:pPr>
            <a:r>
              <a:rPr lang="en-US" kern="0" dirty="0" smtClean="0">
                <a:solidFill>
                  <a:srgbClr val="808080"/>
                </a:solidFill>
              </a:rPr>
              <a:t>foster </a:t>
            </a:r>
            <a:r>
              <a:rPr lang="en-US" b="1" kern="0" dirty="0" smtClean="0">
                <a:solidFill>
                  <a:srgbClr val="808080"/>
                </a:solidFill>
              </a:rPr>
              <a:t>globalization of DSMLs </a:t>
            </a:r>
            <a:r>
              <a:rPr lang="en-US" kern="0" dirty="0">
                <a:solidFill>
                  <a:srgbClr val="808080"/>
                </a:solidFill>
              </a:rPr>
              <a:t>in </a:t>
            </a:r>
            <a:r>
              <a:rPr lang="en-US" kern="0" dirty="0">
                <a:solidFill>
                  <a:srgbClr val="4E8FD3"/>
                </a:solidFill>
              </a:rPr>
              <a:t>open world</a:t>
            </a:r>
            <a:r>
              <a:rPr lang="en-US" i="1" kern="0" dirty="0">
                <a:solidFill>
                  <a:srgbClr val="808080"/>
                </a:solidFill>
              </a:rPr>
              <a:t> </a:t>
            </a:r>
          </a:p>
          <a:p>
            <a:pPr lvl="2" defTabSz="914400">
              <a:lnSpc>
                <a:spcPct val="100000"/>
              </a:lnSpc>
              <a:buFont typeface="Lucida Grande"/>
              <a:buChar char="⇒"/>
            </a:pPr>
            <a:r>
              <a:rPr lang="en-US" kern="0" dirty="0">
                <a:solidFill>
                  <a:srgbClr val="808080"/>
                </a:solidFill>
              </a:rPr>
              <a:t>impossible </a:t>
            </a:r>
            <a:r>
              <a:rPr lang="en-US" i="1" kern="0" dirty="0">
                <a:solidFill>
                  <a:srgbClr val="808080"/>
                </a:solidFill>
              </a:rPr>
              <a:t>a priori </a:t>
            </a:r>
            <a:r>
              <a:rPr lang="en-US" kern="0" dirty="0">
                <a:solidFill>
                  <a:srgbClr val="808080"/>
                </a:solidFill>
              </a:rPr>
              <a:t>unification</a:t>
            </a:r>
          </a:p>
          <a:p>
            <a:pPr lvl="2" defTabSz="914400">
              <a:lnSpc>
                <a:spcPct val="100000"/>
              </a:lnSpc>
              <a:buFont typeface="Lucida Grande"/>
              <a:buChar char="⇒"/>
            </a:pPr>
            <a:r>
              <a:rPr lang="en-US" kern="0" dirty="0" smtClean="0">
                <a:solidFill>
                  <a:srgbClr val="808080"/>
                </a:solidFill>
              </a:rPr>
              <a:t>requires </a:t>
            </a:r>
            <a:r>
              <a:rPr lang="en-US" i="1" kern="0" dirty="0">
                <a:solidFill>
                  <a:srgbClr val="808080"/>
                </a:solidFill>
              </a:rPr>
              <a:t>a posteriori</a:t>
            </a:r>
            <a:r>
              <a:rPr lang="en-US" b="1" kern="0" dirty="0">
                <a:solidFill>
                  <a:srgbClr val="808080"/>
                </a:solidFill>
              </a:rPr>
              <a:t> </a:t>
            </a:r>
            <a:r>
              <a:rPr lang="en-US" kern="0" dirty="0" smtClean="0">
                <a:solidFill>
                  <a:srgbClr val="808080"/>
                </a:solidFill>
              </a:rPr>
              <a:t>globalization</a:t>
            </a:r>
            <a:endParaRPr lang="en-US" sz="2400" kern="0" dirty="0">
              <a:solidFill>
                <a:srgbClr val="808080"/>
              </a:solidFill>
              <a:latin typeface="Arial"/>
              <a:ea typeface="ＭＳ Ｐゴシック"/>
              <a:cs typeface="Arial"/>
            </a:endParaRPr>
          </a:p>
          <a:p>
            <a:pPr lvl="1" defTabSz="914400">
              <a:buClr>
                <a:srgbClr val="E1001A"/>
              </a:buClr>
              <a:buFont typeface="Arial"/>
              <a:buChar char="•"/>
            </a:pPr>
            <a:r>
              <a:rPr lang="en-US" sz="2000" kern="0" dirty="0">
                <a:solidFill>
                  <a:srgbClr val="808080"/>
                </a:solidFill>
                <a:latin typeface="Arial"/>
                <a:cs typeface="Arial"/>
              </a:rPr>
              <a:t>coordinate (between </a:t>
            </a:r>
            <a:r>
              <a:rPr lang="en-US" sz="2000" kern="0" dirty="0" smtClean="0">
                <a:solidFill>
                  <a:srgbClr val="808080"/>
                </a:solidFill>
                <a:latin typeface="Arial"/>
                <a:cs typeface="Arial"/>
              </a:rPr>
              <a:t>members) and disseminate (for the </a:t>
            </a:r>
            <a:r>
              <a:rPr lang="en-US" sz="2000" kern="0" dirty="0">
                <a:solidFill>
                  <a:srgbClr val="808080"/>
                </a:solidFill>
                <a:latin typeface="Arial"/>
                <a:cs typeface="Arial"/>
              </a:rPr>
              <a:t>members</a:t>
            </a:r>
            <a:r>
              <a:rPr lang="en-US" sz="2000" kern="0" dirty="0" smtClean="0">
                <a:solidFill>
                  <a:srgbClr val="808080"/>
                </a:solidFill>
                <a:latin typeface="Arial"/>
                <a:cs typeface="Arial"/>
              </a:rPr>
              <a:t>)</a:t>
            </a:r>
            <a:endParaRPr lang="en-US" sz="2400" kern="0" dirty="0">
              <a:solidFill>
                <a:srgbClr val="808080"/>
              </a:solidFill>
              <a:latin typeface="Arial"/>
              <a:ea typeface="ＭＳ Ｐゴシック"/>
              <a:cs typeface="Arial"/>
            </a:endParaRPr>
          </a:p>
          <a:p>
            <a:r>
              <a:rPr lang="en-US" sz="2400" kern="0" dirty="0" smtClean="0">
                <a:solidFill>
                  <a:srgbClr val="808080"/>
                </a:solidFill>
                <a:latin typeface="Arial"/>
                <a:ea typeface="ＭＳ Ｐゴシック"/>
                <a:cs typeface="Arial"/>
              </a:rPr>
              <a:t>Organizes</a:t>
            </a:r>
          </a:p>
          <a:p>
            <a:pPr lvl="1">
              <a:buClr>
                <a:srgbClr val="E1001A"/>
              </a:buClr>
              <a:buFont typeface="Arial"/>
              <a:buChar char="•"/>
            </a:pPr>
            <a:r>
              <a:rPr lang="en-US" sz="2000" b="1" kern="0" dirty="0">
                <a:solidFill>
                  <a:srgbClr val="808080"/>
                </a:solidFill>
              </a:rPr>
              <a:t>w</a:t>
            </a:r>
            <a:r>
              <a:rPr lang="en-US" sz="2000" b="1" kern="0" dirty="0" smtClean="0">
                <a:solidFill>
                  <a:srgbClr val="808080"/>
                </a:solidFill>
              </a:rPr>
              <a:t>orkshop series</a:t>
            </a:r>
          </a:p>
          <a:p>
            <a:pPr lvl="1">
              <a:buClr>
                <a:srgbClr val="E1001A"/>
              </a:buClr>
              <a:buFont typeface="Arial"/>
              <a:buChar char="•"/>
            </a:pPr>
            <a:r>
              <a:rPr lang="en-US" sz="2000" b="1" kern="0" dirty="0" smtClean="0">
                <a:solidFill>
                  <a:srgbClr val="808080"/>
                </a:solidFill>
              </a:rPr>
              <a:t>Seminars at </a:t>
            </a:r>
            <a:r>
              <a:rPr lang="en-US" sz="2000" b="1" kern="0" dirty="0" err="1" smtClean="0">
                <a:solidFill>
                  <a:srgbClr val="808080"/>
                </a:solidFill>
              </a:rPr>
              <a:t>Dagstuhl</a:t>
            </a:r>
            <a:r>
              <a:rPr lang="en-US" sz="2000" b="1" kern="0" dirty="0" smtClean="0">
                <a:solidFill>
                  <a:srgbClr val="808080"/>
                </a:solidFill>
              </a:rPr>
              <a:t>, </a:t>
            </a:r>
            <a:r>
              <a:rPr lang="en-US" sz="2000" b="1" kern="0" dirty="0" err="1" smtClean="0">
                <a:solidFill>
                  <a:srgbClr val="808080"/>
                </a:solidFill>
              </a:rPr>
              <a:t>Bellairs</a:t>
            </a:r>
            <a:r>
              <a:rPr lang="en-US" sz="2000" b="1" kern="0" dirty="0" smtClean="0">
                <a:solidFill>
                  <a:srgbClr val="808080"/>
                </a:solidFill>
              </a:rPr>
              <a:t> </a:t>
            </a:r>
            <a:endParaRPr lang="en-US" sz="2000" b="1" kern="0" dirty="0">
              <a:solidFill>
                <a:srgbClr val="808080"/>
              </a:solidFill>
            </a:endParaRPr>
          </a:p>
          <a:p>
            <a:r>
              <a:rPr lang="en-US" sz="2400" kern="0" dirty="0">
                <a:solidFill>
                  <a:srgbClr val="808080"/>
                </a:solidFill>
                <a:latin typeface="Arial"/>
                <a:ea typeface="ＭＳ Ｐゴシック"/>
                <a:cs typeface="Arial"/>
              </a:rPr>
              <a:t>	</a:t>
            </a:r>
            <a:r>
              <a:rPr lang="en-US" sz="2400" kern="0" dirty="0" smtClean="0">
                <a:solidFill>
                  <a:srgbClr val="808080"/>
                </a:solidFill>
                <a:latin typeface="Arial"/>
                <a:ea typeface="ＭＳ Ｐゴシック"/>
                <a:cs typeface="Arial"/>
              </a:rPr>
              <a:t>		</a:t>
            </a:r>
            <a:r>
              <a:rPr lang="en-US" sz="3600" kern="0" dirty="0" smtClean="0">
                <a:solidFill>
                  <a:srgbClr val="808080"/>
                </a:solidFill>
                <a:latin typeface="Arial"/>
                <a:ea typeface="ＭＳ Ｐゴシック"/>
                <a:cs typeface="Arial"/>
              </a:rPr>
              <a:t>	</a:t>
            </a:r>
            <a:r>
              <a:rPr lang="en-US" sz="2400" u="sng" kern="0" dirty="0" smtClean="0">
                <a:solidFill>
                  <a:schemeClr val="bg2"/>
                </a:solidFill>
                <a:latin typeface="Arial"/>
                <a:ea typeface="ＭＳ Ｐゴシック"/>
                <a:cs typeface="Arial"/>
              </a:rPr>
              <a:t>http</a:t>
            </a:r>
            <a:r>
              <a:rPr lang="en-US" sz="2400" u="sng" kern="0" dirty="0">
                <a:solidFill>
                  <a:schemeClr val="bg2"/>
                </a:solidFill>
                <a:latin typeface="Arial"/>
                <a:ea typeface="ＭＳ Ｐゴシック"/>
                <a:cs typeface="Arial"/>
              </a:rPr>
              <a:t>://</a:t>
            </a:r>
            <a:r>
              <a:rPr lang="en-US" sz="2400" u="sng" kern="0" dirty="0" err="1" smtClean="0">
                <a:solidFill>
                  <a:schemeClr val="bg2"/>
                </a:solidFill>
                <a:latin typeface="Arial"/>
                <a:ea typeface="ＭＳ Ｐゴシック"/>
                <a:cs typeface="Arial"/>
              </a:rPr>
              <a:t>gemoc.org</a:t>
            </a:r>
            <a:r>
              <a:rPr lang="en-US" sz="2400" kern="0" dirty="0" smtClean="0">
                <a:solidFill>
                  <a:schemeClr val="bg2"/>
                </a:solidFill>
                <a:latin typeface="Arial"/>
                <a:ea typeface="ＭＳ Ｐゴシック"/>
                <a:cs typeface="Arial"/>
              </a:rPr>
              <a:t/>
            </a:r>
            <a:br>
              <a:rPr lang="en-US" sz="2400" kern="0" dirty="0" smtClean="0">
                <a:solidFill>
                  <a:schemeClr val="bg2"/>
                </a:solidFill>
                <a:latin typeface="Arial"/>
                <a:ea typeface="ＭＳ Ｐゴシック"/>
                <a:cs typeface="Arial"/>
              </a:rPr>
            </a:br>
            <a:r>
              <a:rPr lang="en-US" sz="2400" kern="0" dirty="0" smtClean="0">
                <a:solidFill>
                  <a:schemeClr val="bg2"/>
                </a:solidFill>
                <a:latin typeface="Arial"/>
                <a:ea typeface="ＭＳ Ｐゴシック"/>
                <a:cs typeface="Arial"/>
              </a:rPr>
              <a:t>     	@</a:t>
            </a:r>
            <a:r>
              <a:rPr lang="en-US" sz="2400" kern="0" dirty="0" err="1" smtClean="0">
                <a:solidFill>
                  <a:schemeClr val="bg2"/>
                </a:solidFill>
                <a:latin typeface="Arial"/>
                <a:ea typeface="ＭＳ Ｐゴシック"/>
                <a:cs typeface="Arial"/>
              </a:rPr>
              <a:t>gemocinitiative</a:t>
            </a:r>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690000"/>
            <a:ext cx="3576387" cy="1971248"/>
          </a:xfrm>
          <a:prstGeom prst="rect">
            <a:avLst/>
          </a:prstGeom>
          <a:ln>
            <a:noFill/>
          </a:ln>
          <a:effectLst>
            <a:softEdge rad="112500"/>
          </a:effectLst>
        </p:spPr>
      </p:pic>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229981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err="1" smtClean="0"/>
              <a:t>Research</a:t>
            </a:r>
            <a:r>
              <a:rPr lang="fr-FR" u="sng" dirty="0" smtClean="0"/>
              <a:t> Challenges</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15</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nchor="ct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buFont typeface="Arial" charset="0"/>
              <a:buChar char="•"/>
            </a:pPr>
            <a:r>
              <a:rPr lang="en-US" sz="2400" kern="0" dirty="0" smtClean="0">
                <a:solidFill>
                  <a:srgbClr val="808080"/>
                </a:solidFill>
                <a:latin typeface="Arial"/>
                <a:ea typeface="ＭＳ Ｐゴシック"/>
                <a:cs typeface="Arial"/>
              </a:rPr>
              <a:t>Modular language design and implementation</a:t>
            </a:r>
          </a:p>
          <a:p>
            <a:pPr>
              <a:buFont typeface="Arial" charset="0"/>
              <a:buChar char="•"/>
            </a:pPr>
            <a:r>
              <a:rPr lang="en-US" sz="2400" kern="0" dirty="0" smtClean="0">
                <a:solidFill>
                  <a:srgbClr val="808080"/>
                </a:solidFill>
                <a:latin typeface="Arial"/>
                <a:ea typeface="ＭＳ Ｐゴシック"/>
                <a:cs typeface="Arial"/>
              </a:rPr>
              <a:t>Language interfaces</a:t>
            </a:r>
          </a:p>
          <a:p>
            <a:pPr>
              <a:buFont typeface="Arial" charset="0"/>
              <a:buChar char="•"/>
            </a:pPr>
            <a:r>
              <a:rPr lang="en-US" sz="2400" kern="0" dirty="0" smtClean="0">
                <a:solidFill>
                  <a:srgbClr val="808080"/>
                </a:solidFill>
                <a:latin typeface="Arial"/>
                <a:ea typeface="ＭＳ Ｐゴシック"/>
                <a:cs typeface="Arial"/>
              </a:rPr>
              <a:t>Composition operators (for reuse/variability management, for coordination, </a:t>
            </a:r>
            <a:r>
              <a:rPr lang="mr-IN" sz="2400" kern="0" dirty="0" smtClean="0">
                <a:solidFill>
                  <a:srgbClr val="808080"/>
                </a:solidFill>
                <a:latin typeface="Arial"/>
                <a:ea typeface="ＭＳ Ｐゴシック"/>
                <a:cs typeface="Arial"/>
              </a:rPr>
              <a:t>…</a:t>
            </a:r>
            <a:r>
              <a:rPr lang="fr-FR" sz="2400" kern="0" dirty="0" smtClean="0">
                <a:solidFill>
                  <a:srgbClr val="808080"/>
                </a:solidFill>
                <a:latin typeface="Arial"/>
                <a:ea typeface="ＭＳ Ｐゴシック"/>
                <a:cs typeface="Arial"/>
              </a:rPr>
              <a:t>)</a:t>
            </a:r>
            <a:endParaRPr lang="en-US" sz="2400" kern="0" dirty="0" smtClean="0">
              <a:solidFill>
                <a:srgbClr val="808080"/>
              </a:solidFill>
              <a:latin typeface="Arial"/>
              <a:ea typeface="ＭＳ Ｐゴシック"/>
              <a:cs typeface="Arial"/>
            </a:endParaRPr>
          </a:p>
          <a:p>
            <a:pPr marL="0" indent="0"/>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7" name="Image 6"/>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305593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GEMOC </a:t>
            </a:r>
            <a:r>
              <a:rPr lang="fr-FR" u="sng" dirty="0" smtClean="0"/>
              <a:t>Eclipse </a:t>
            </a:r>
            <a:r>
              <a:rPr lang="fr-FR" u="sng" dirty="0" err="1" smtClean="0"/>
              <a:t>Research</a:t>
            </a:r>
            <a:r>
              <a:rPr lang="fr-FR" u="sng" dirty="0" smtClean="0"/>
              <a:t> </a:t>
            </a:r>
            <a:r>
              <a:rPr lang="fr-FR" u="sng" dirty="0"/>
              <a:t>Consortium</a:t>
            </a:r>
          </a:p>
        </p:txBody>
      </p:sp>
      <p:sp>
        <p:nvSpPr>
          <p:cNvPr id="7"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16</a:t>
            </a:fld>
            <a:endParaRPr lang="fr-FR"/>
          </a:p>
        </p:txBody>
      </p:sp>
      <p:sp>
        <p:nvSpPr>
          <p:cNvPr id="11" name="Espace réservé du contenu 2"/>
          <p:cNvSpPr txBox="1">
            <a:spLocks/>
          </p:cNvSpPr>
          <p:nvPr/>
        </p:nvSpPr>
        <p:spPr>
          <a:xfrm>
            <a:off x="467544" y="3573016"/>
            <a:ext cx="8352928" cy="2376264"/>
          </a:xfrm>
          <a:prstGeom prst="rect">
            <a:avLst/>
          </a:prstGeom>
        </p:spPr>
        <p:txBody>
          <a:bodyPr lIns="91425" tIns="45713" rIns="91425" bIns="45713">
            <a:normAutofit/>
          </a:bodyPr>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19045" lvl="1" indent="0">
              <a:buFont typeface="Arial" pitchFamily="34" charset="0"/>
              <a:buNone/>
            </a:pPr>
            <a:r>
              <a:rPr lang="en-US" b="1" kern="0" dirty="0" smtClean="0"/>
              <a:t>Sustain the GEMOC initiative as a research platform</a:t>
            </a:r>
            <a:endParaRPr lang="en-US" kern="0" dirty="0" smtClean="0"/>
          </a:p>
          <a:p>
            <a:pPr marL="1076212" lvl="2" indent="-342900">
              <a:buFont typeface="Arial" charset="0"/>
              <a:buChar char="•"/>
            </a:pPr>
            <a:r>
              <a:rPr lang="en-US" kern="0" dirty="0" smtClean="0"/>
              <a:t>Project commitment</a:t>
            </a:r>
          </a:p>
          <a:p>
            <a:pPr marL="1076212" lvl="2" indent="-342900">
              <a:buFont typeface="Arial" charset="0"/>
              <a:buChar char="•"/>
            </a:pPr>
            <a:r>
              <a:rPr lang="en-US" kern="0" dirty="0" smtClean="0"/>
              <a:t>Own budget for maintaining the studio and the dissemination</a:t>
            </a:r>
          </a:p>
          <a:p>
            <a:pPr marL="342900" indent="-342900">
              <a:buFont typeface="Arial" charset="0"/>
              <a:buChar char="•"/>
            </a:pPr>
            <a:endParaRPr lang="en-US" kern="0" dirty="0"/>
          </a:p>
        </p:txBody>
      </p:sp>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874" y="980728"/>
            <a:ext cx="4144268" cy="1962849"/>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71494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Studio</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17</a:t>
            </a:fld>
            <a:endParaRPr lang="fr-FR">
              <a:solidFill>
                <a:srgbClr val="FFFFFF"/>
              </a:solidFill>
              <a:cs typeface="Arial"/>
            </a:endParaRPr>
          </a:p>
        </p:txBody>
      </p:sp>
      <p:pic>
        <p:nvPicPr>
          <p:cNvPr id="11" name="Image 10"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6" name="Espace réservé du contenu 4"/>
          <p:cNvSpPr txBox="1">
            <a:spLocks/>
          </p:cNvSpPr>
          <p:nvPr/>
        </p:nvSpPr>
        <p:spPr>
          <a:xfrm>
            <a:off x="179512" y="5301210"/>
            <a:ext cx="2590170" cy="824433"/>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Design and compose your executable DSMLs</a:t>
            </a:r>
          </a:p>
        </p:txBody>
      </p:sp>
      <p:sp>
        <p:nvSpPr>
          <p:cNvPr id="17" name="Rectangle à coins arrondis 16"/>
          <p:cNvSpPr/>
          <p:nvPr/>
        </p:nvSpPr>
        <p:spPr bwMode="auto">
          <a:xfrm>
            <a:off x="2372409" y="4012935"/>
            <a:ext cx="4252973" cy="640201"/>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sz="2600" u="sng" dirty="0">
                <a:solidFill>
                  <a:schemeClr val="bg2"/>
                </a:solidFill>
                <a:latin typeface="Arial Hebrew" charset="-79"/>
                <a:ea typeface="Arial Hebrew" charset="-79"/>
                <a:cs typeface="Arial Hebrew" charset="-79"/>
                <a:sym typeface="Helvetica Neue Light" charset="0"/>
              </a:rPr>
              <a:t>http://gemoc.org/studio</a:t>
            </a:r>
          </a:p>
          <a:p>
            <a:pPr algn="ctr"/>
            <a:endParaRPr lang="fr-FR" sz="2600" b="1" u="sng" dirty="0">
              <a:solidFill>
                <a:srgbClr val="FF0000"/>
              </a:solidFill>
              <a:latin typeface="Arial Hebrew" charset="-79"/>
              <a:ea typeface="Arial Hebrew" charset="-79"/>
              <a:cs typeface="Arial Hebrew" charset="-79"/>
              <a:sym typeface="Helvetica Neue Light" charset="0"/>
            </a:endParaRPr>
          </a:p>
        </p:txBody>
      </p:sp>
      <p:pic>
        <p:nvPicPr>
          <p:cNvPr id="18" name="Image 17" descr="IconeGemocStudio-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022" y="620690"/>
            <a:ext cx="2430289" cy="3023331"/>
          </a:xfrm>
          <a:prstGeom prst="rect">
            <a:avLst/>
          </a:prstGeom>
        </p:spPr>
      </p:pic>
      <p:pic>
        <p:nvPicPr>
          <p:cNvPr id="19" name="Image 18" descr="IconeGemocLangu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24" y="2904665"/>
            <a:ext cx="1837946" cy="1596949"/>
          </a:xfrm>
          <a:prstGeom prst="rect">
            <a:avLst/>
          </a:prstGeom>
        </p:spPr>
      </p:pic>
      <p:pic>
        <p:nvPicPr>
          <p:cNvPr id="20" name="Image 19"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0545" y="2752772"/>
            <a:ext cx="1424381" cy="1772072"/>
          </a:xfrm>
          <a:prstGeom prst="rect">
            <a:avLst/>
          </a:prstGeom>
        </p:spPr>
      </p:pic>
      <p:sp>
        <p:nvSpPr>
          <p:cNvPr id="21" name="ZoneTexte 20"/>
          <p:cNvSpPr txBox="1"/>
          <p:nvPr/>
        </p:nvSpPr>
        <p:spPr>
          <a:xfrm>
            <a:off x="622811"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Language</a:t>
            </a:r>
            <a:r>
              <a:rPr lang="fr-FR" sz="2200" b="1" i="1" dirty="0">
                <a:solidFill>
                  <a:srgbClr val="000000"/>
                </a:solidFill>
                <a:latin typeface="Arial Rounded MT Bold"/>
                <a:ea typeface="ヒラギノ角ゴ ProN W3" charset="0"/>
                <a:cs typeface="Arial Rounded MT Bold"/>
                <a:sym typeface="Helvetica Neue Light" charset="0"/>
              </a:rPr>
              <a:t> </a:t>
            </a: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2" name="ZoneTexte 21"/>
          <p:cNvSpPr txBox="1"/>
          <p:nvPr/>
        </p:nvSpPr>
        <p:spPr>
          <a:xfrm>
            <a:off x="6574744"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Modeling</a:t>
            </a:r>
            <a:endParaRPr lang="fr-FR" sz="2200" b="1" i="1" dirty="0">
              <a:solidFill>
                <a:srgbClr val="000000"/>
              </a:solidFill>
              <a:latin typeface="Arial Rounded MT Bold"/>
              <a:ea typeface="ヒラギノ角ゴ ProN W3" charset="0"/>
              <a:cs typeface="Arial Rounded MT Bold"/>
              <a:sym typeface="Helvetica Neue Light" charset="0"/>
            </a:endParaRP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3" name="Flèche vers le bas 22"/>
          <p:cNvSpPr/>
          <p:nvPr/>
        </p:nvSpPr>
        <p:spPr bwMode="auto">
          <a:xfrm rot="18721453">
            <a:off x="5675288" y="2850394"/>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4" name="Flèche vers le bas 23"/>
          <p:cNvSpPr/>
          <p:nvPr/>
        </p:nvSpPr>
        <p:spPr bwMode="auto">
          <a:xfrm rot="3068346">
            <a:off x="2831871" y="2900607"/>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5" name="Espace réservé du contenu 4"/>
          <p:cNvSpPr txBox="1">
            <a:spLocks/>
          </p:cNvSpPr>
          <p:nvPr/>
        </p:nvSpPr>
        <p:spPr>
          <a:xfrm>
            <a:off x="5815311" y="5231634"/>
            <a:ext cx="3365203" cy="894009"/>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Edit and debug</a:t>
            </a:r>
          </a:p>
          <a:p>
            <a:pPr marL="0" indent="0" algn="ctr">
              <a:lnSpc>
                <a:spcPct val="100000"/>
              </a:lnSpc>
            </a:pPr>
            <a:r>
              <a:rPr lang="en-US" sz="2000" b="1" kern="0" dirty="0" smtClean="0"/>
              <a:t>your heterogeneous models</a:t>
            </a:r>
          </a:p>
        </p:txBody>
      </p:sp>
      <p:pic>
        <p:nvPicPr>
          <p:cNvPr id="15" name="Image 14"/>
          <p:cNvPicPr>
            <a:picLocks noChangeAspect="1"/>
          </p:cNvPicPr>
          <p:nvPr/>
        </p:nvPicPr>
        <p:blipFill>
          <a:blip r:embed="rId7"/>
          <a:stretch>
            <a:fillRect/>
          </a:stretch>
        </p:blipFill>
        <p:spPr>
          <a:xfrm>
            <a:off x="1462352" y="6525006"/>
            <a:ext cx="7150100" cy="304800"/>
          </a:xfrm>
          <a:prstGeom prst="rect">
            <a:avLst/>
          </a:prstGeom>
        </p:spPr>
      </p:pic>
      <p:sp>
        <p:nvSpPr>
          <p:cNvPr id="26" name="Rectangle 2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7" name="Imag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1523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Eclipse Project</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18</a:t>
            </a:fld>
            <a:endParaRPr lang="fr-FR">
              <a:solidFill>
                <a:srgbClr val="FFFFFF"/>
              </a:solidFill>
              <a:cs typeface="Arial"/>
            </a:endParaRPr>
          </a:p>
        </p:txBody>
      </p:sp>
      <p:sp>
        <p:nvSpPr>
          <p:cNvPr id="26" name="Rectangle à coins arrondis 25"/>
          <p:cNvSpPr/>
          <p:nvPr/>
        </p:nvSpPr>
        <p:spPr bwMode="auto">
          <a:xfrm>
            <a:off x="3328531" y="2996952"/>
            <a:ext cx="2771801" cy="419067"/>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u="sng" dirty="0">
                <a:solidFill>
                  <a:schemeClr val="bg2"/>
                </a:solidFill>
                <a:latin typeface="Arial Hebrew" charset="-79"/>
                <a:ea typeface="Arial Hebrew" charset="-79"/>
                <a:cs typeface="Arial Hebrew" charset="-79"/>
                <a:sym typeface="Helvetica Neue Light" charset="0"/>
              </a:rPr>
              <a:t>http</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eclipse.org</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gemoc</a:t>
            </a:r>
            <a:endParaRPr lang="fr-FR" u="sng" dirty="0">
              <a:solidFill>
                <a:schemeClr val="bg2"/>
              </a:solidFill>
              <a:latin typeface="Arial Hebrew" charset="-79"/>
              <a:ea typeface="Arial Hebrew" charset="-79"/>
              <a:cs typeface="Arial Hebrew" charset="-79"/>
              <a:sym typeface="Helvetica Neue Light" charset="0"/>
            </a:endParaRPr>
          </a:p>
          <a:p>
            <a:pPr algn="ctr"/>
            <a:endParaRPr lang="fr-FR" b="1" u="sng" dirty="0">
              <a:solidFill>
                <a:srgbClr val="FF0000"/>
              </a:solidFill>
              <a:latin typeface="Arial Hebrew" charset="-79"/>
              <a:ea typeface="Arial Hebrew" charset="-79"/>
              <a:cs typeface="Arial Hebrew" charset="-79"/>
              <a:sym typeface="Helvetica Neue Light" charset="0"/>
            </a:endParaRPr>
          </a:p>
        </p:txBody>
      </p:sp>
      <p:sp>
        <p:nvSpPr>
          <p:cNvPr id="27" name="Espace réservé du contenu 2"/>
          <p:cNvSpPr>
            <a:spLocks noGrp="1"/>
          </p:cNvSpPr>
          <p:nvPr>
            <p:ph idx="1"/>
          </p:nvPr>
        </p:nvSpPr>
        <p:spPr>
          <a:xfrm>
            <a:off x="467544" y="3573016"/>
            <a:ext cx="8352928" cy="2376264"/>
          </a:xfrm>
        </p:spPr>
        <p:txBody>
          <a:bodyPr>
            <a:normAutofit/>
          </a:bodyPr>
          <a:lstStyle/>
          <a:p>
            <a:pPr marL="19045" lvl="1" indent="0">
              <a:buNone/>
            </a:pPr>
            <a:r>
              <a:rPr lang="en-US" b="1" dirty="0" smtClean="0"/>
              <a:t>Sustain the </a:t>
            </a:r>
            <a:r>
              <a:rPr lang="en-US" b="1" dirty="0"/>
              <a:t>GEMOC studio as a research </a:t>
            </a:r>
            <a:r>
              <a:rPr lang="en-US" b="1" dirty="0" smtClean="0"/>
              <a:t>platform</a:t>
            </a:r>
            <a:endParaRPr lang="en-US" dirty="0" smtClean="0"/>
          </a:p>
          <a:p>
            <a:pPr marL="1076212" lvl="2" indent="-342900">
              <a:buFont typeface="Arial" charset="0"/>
              <a:buChar char="•"/>
            </a:pPr>
            <a:r>
              <a:rPr lang="en-US" dirty="0" smtClean="0"/>
              <a:t>To </a:t>
            </a:r>
            <a:r>
              <a:rPr lang="en-US" dirty="0"/>
              <a:t>support experimentations of new solutions by </a:t>
            </a:r>
            <a:r>
              <a:rPr lang="en-US" dirty="0" smtClean="0"/>
              <a:t>academics</a:t>
            </a:r>
          </a:p>
          <a:p>
            <a:pPr marL="1076212" lvl="2" indent="-342900">
              <a:buFont typeface="Arial" charset="0"/>
              <a:buChar char="•"/>
            </a:pPr>
            <a:r>
              <a:rPr lang="en-US" dirty="0" smtClean="0"/>
              <a:t>To </a:t>
            </a:r>
            <a:r>
              <a:rPr lang="en-US" dirty="0"/>
              <a:t>support pilot projects by </a:t>
            </a:r>
            <a:r>
              <a:rPr lang="en-US" dirty="0" smtClean="0"/>
              <a:t>industry</a:t>
            </a:r>
          </a:p>
          <a:p>
            <a:pPr marL="1076212" lvl="2" indent="-342900">
              <a:buFont typeface="Arial" charset="0"/>
              <a:buChar char="•"/>
            </a:pPr>
            <a:r>
              <a:rPr lang="en-US" dirty="0" smtClean="0"/>
              <a:t>To foster relationships between academia and industry</a:t>
            </a:r>
          </a:p>
          <a:p>
            <a:pPr marL="1076212" lvl="2" indent="-342900">
              <a:buFont typeface="Arial" charset="0"/>
              <a:buChar char="•"/>
            </a:pPr>
            <a:r>
              <a:rPr lang="en-US" dirty="0" smtClean="0"/>
              <a:t>To help industrial transfer and innovation</a:t>
            </a:r>
          </a:p>
          <a:p>
            <a:pPr marL="342900" indent="-342900">
              <a:buFont typeface="Arial" charset="0"/>
              <a:buChar char="•"/>
            </a:pPr>
            <a:endParaRPr lang="en-US" dirty="0" smtClean="0"/>
          </a:p>
          <a:p>
            <a:pPr marL="342900" indent="-342900">
              <a:buFont typeface="Arial" charset="0"/>
              <a:buChar char="•"/>
            </a:pPr>
            <a:endParaRPr lang="en-US" dirty="0"/>
          </a:p>
        </p:txBody>
      </p:sp>
      <p:pic>
        <p:nvPicPr>
          <p:cNvPr id="30" name="Imag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121" y="836712"/>
            <a:ext cx="4165111" cy="2258376"/>
          </a:xfrm>
          <a:prstGeom prst="rect">
            <a:avLst/>
          </a:prstGeom>
        </p:spPr>
      </p:pic>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482601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19</a:t>
            </a:fld>
            <a:endParaRPr lang="fr-FR">
              <a:solidFill>
                <a:srgbClr val="FFFFFF"/>
              </a:solidFill>
              <a:cs typeface="Arial"/>
            </a:endParaRP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Title 1"/>
          <p:cNvSpPr>
            <a:spLocks noGrp="1"/>
          </p:cNvSpPr>
          <p:nvPr>
            <p:ph type="title"/>
          </p:nvPr>
        </p:nvSpPr>
        <p:spPr>
          <a:xfrm>
            <a:off x="323528" y="116632"/>
            <a:ext cx="8568952" cy="648072"/>
          </a:xfrm>
        </p:spPr>
        <p:txBody>
          <a:bodyPr/>
          <a:lstStyle/>
          <a:p>
            <a:r>
              <a:rPr lang="fr-FR" dirty="0"/>
              <a:t>The </a:t>
            </a:r>
            <a:r>
              <a:rPr lang="fr-FR" dirty="0" smtClean="0"/>
              <a:t>GEMOC </a:t>
            </a:r>
            <a:r>
              <a:rPr lang="fr-FR" u="sng" dirty="0" smtClean="0"/>
              <a:t>Studio</a:t>
            </a:r>
            <a:r>
              <a:rPr lang="fr-FR" dirty="0" smtClean="0"/>
              <a:t>: Major Components</a:t>
            </a:r>
            <a:endParaRPr lang="en-US"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046280"/>
            <a:ext cx="8460432" cy="2388741"/>
          </a:xfrm>
          <a:prstGeom prst="rect">
            <a:avLst/>
          </a:prstGeom>
        </p:spPr>
      </p:pic>
      <p:pic>
        <p:nvPicPr>
          <p:cNvPr id="10" name="Image 9" descr="IconeGemocLangu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6" y="1827821"/>
            <a:ext cx="648072" cy="563095"/>
          </a:xfrm>
          <a:prstGeom prst="rect">
            <a:avLst/>
          </a:prstGeom>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68" y="3926600"/>
            <a:ext cx="8460432" cy="2166696"/>
          </a:xfrm>
          <a:prstGeom prst="rect">
            <a:avLst/>
          </a:prstGeom>
        </p:spPr>
      </p:pic>
      <p:pic>
        <p:nvPicPr>
          <p:cNvPr id="14" name="Image 13"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51" y="4581128"/>
            <a:ext cx="639096" cy="795099"/>
          </a:xfrm>
          <a:prstGeom prst="rect">
            <a:avLst/>
          </a:prstGeom>
        </p:spPr>
      </p:pic>
      <p:sp>
        <p:nvSpPr>
          <p:cNvPr id="15" name="Flèche vers le bas 14"/>
          <p:cNvSpPr/>
          <p:nvPr/>
        </p:nvSpPr>
        <p:spPr bwMode="auto">
          <a:xfrm>
            <a:off x="4475572" y="3250576"/>
            <a:ext cx="264864" cy="478616"/>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3" name="Image 12"/>
          <p:cNvPicPr>
            <a:picLocks noChangeAspect="1"/>
          </p:cNvPicPr>
          <p:nvPr/>
        </p:nvPicPr>
        <p:blipFill>
          <a:blip r:embed="rId7"/>
          <a:stretch>
            <a:fillRect/>
          </a:stretch>
        </p:blipFill>
        <p:spPr>
          <a:xfrm>
            <a:off x="1462352" y="6525006"/>
            <a:ext cx="7150100" cy="304800"/>
          </a:xfrm>
          <a:prstGeom prst="rect">
            <a:avLst/>
          </a:prstGeom>
        </p:spPr>
      </p:pic>
      <p:sp>
        <p:nvSpPr>
          <p:cNvPr id="18" name="Rectangle 1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9" name="Imag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14674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Tutorial website</a:t>
            </a:r>
            <a:endParaRPr lang="en-US" dirty="0"/>
          </a:p>
        </p:txBody>
      </p:sp>
      <p:sp>
        <p:nvSpPr>
          <p:cNvPr id="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2</a:t>
            </a:fld>
            <a:endParaRPr lang="fr-FR"/>
          </a:p>
        </p:txBody>
      </p:sp>
      <p:sp>
        <p:nvSpPr>
          <p:cNvPr id="5" name="Inhaltsplatzhalter 4"/>
          <p:cNvSpPr>
            <a:spLocks noGrp="1"/>
          </p:cNvSpPr>
          <p:nvPr>
            <p:ph idx="1"/>
          </p:nvPr>
        </p:nvSpPr>
        <p:spPr>
          <a:xfrm>
            <a:off x="467544" y="1196752"/>
            <a:ext cx="8676456" cy="4896544"/>
          </a:xfrm>
        </p:spPr>
        <p:txBody>
          <a:bodyPr/>
          <a:lstStyle/>
          <a:p>
            <a:pPr algn="ctr"/>
            <a:endParaRPr lang="en-US" u="sng" dirty="0" smtClean="0">
              <a:solidFill>
                <a:schemeClr val="bg2"/>
              </a:solidFill>
            </a:endParaRPr>
          </a:p>
          <a:p>
            <a:pPr algn="ctr"/>
            <a:endParaRPr lang="en-US" u="sng" dirty="0">
              <a:solidFill>
                <a:schemeClr val="bg2"/>
              </a:solidFill>
            </a:endParaRPr>
          </a:p>
          <a:p>
            <a:pPr algn="ctr"/>
            <a:endParaRPr lang="en-US" u="sng" dirty="0" smtClean="0">
              <a:solidFill>
                <a:schemeClr val="bg2"/>
              </a:solidFill>
            </a:endParaRPr>
          </a:p>
          <a:p>
            <a:pPr algn="ctr"/>
            <a:r>
              <a:rPr lang="en-US" u="sng" dirty="0" smtClean="0">
                <a:solidFill>
                  <a:schemeClr val="bg2"/>
                </a:solidFill>
                <a:hlinkClick r:id="rId2"/>
              </a:rPr>
              <a:t>https</a:t>
            </a:r>
            <a:r>
              <a:rPr lang="en-US" u="sng" dirty="0">
                <a:solidFill>
                  <a:schemeClr val="bg2"/>
                </a:solidFill>
                <a:hlinkClick r:id="rId2"/>
              </a:rPr>
              <a:t>://</a:t>
            </a:r>
            <a:r>
              <a:rPr lang="en-US" u="sng" dirty="0" smtClean="0">
                <a:solidFill>
                  <a:schemeClr val="bg2"/>
                </a:solidFill>
                <a:hlinkClick r:id="rId2"/>
              </a:rPr>
              <a:t>github.com/gemoc/MODELS2017Tutorial</a:t>
            </a:r>
            <a:endParaRPr lang="en-US" u="sng" dirty="0" smtClean="0">
              <a:solidFill>
                <a:schemeClr val="bg2"/>
              </a:solidFill>
            </a:endParaRPr>
          </a:p>
          <a:p>
            <a:pPr algn="ctr"/>
            <a:endParaRPr lang="en-US" u="sng" dirty="0">
              <a:solidFill>
                <a:schemeClr val="bg2"/>
              </a:solidFill>
            </a:endParaRPr>
          </a:p>
          <a:p>
            <a:r>
              <a:rPr lang="en-US" sz="1800" dirty="0" smtClean="0">
                <a:solidFill>
                  <a:schemeClr val="tx1"/>
                </a:solidFill>
              </a:rPr>
              <a:t>See: </a:t>
            </a:r>
            <a:endParaRPr lang="en-US" sz="1800" dirty="0">
              <a:solidFill>
                <a:schemeClr val="tx1"/>
              </a:solidFill>
            </a:endParaRPr>
          </a:p>
          <a:p>
            <a:pPr>
              <a:buFont typeface="Arial" charset="0"/>
              <a:buChar char="•"/>
            </a:pPr>
            <a:r>
              <a:rPr lang="en-US" sz="1600" dirty="0" smtClean="0">
                <a:solidFill>
                  <a:schemeClr val="tx1"/>
                </a:solidFill>
              </a:rPr>
              <a:t>README</a:t>
            </a:r>
          </a:p>
          <a:p>
            <a:pPr>
              <a:buFont typeface="Arial" charset="0"/>
              <a:buChar char="•"/>
            </a:pPr>
            <a:r>
              <a:rPr lang="en-US" sz="1600" dirty="0" smtClean="0">
                <a:solidFill>
                  <a:schemeClr val="tx1"/>
                </a:solidFill>
              </a:rPr>
              <a:t>/slides/tutorial-</a:t>
            </a:r>
            <a:r>
              <a:rPr lang="en-US" sz="1600" dirty="0" err="1" smtClean="0">
                <a:solidFill>
                  <a:schemeClr val="tx1"/>
                </a:solidFill>
              </a:rPr>
              <a:t>slides.pptx</a:t>
            </a:r>
            <a:endParaRPr lang="en-US" sz="1600" dirty="0" smtClean="0">
              <a:solidFill>
                <a:schemeClr val="tx1"/>
              </a:solidFill>
            </a:endParaRPr>
          </a:p>
          <a:p>
            <a:pPr>
              <a:buFont typeface="Arial" charset="0"/>
              <a:buChar char="•"/>
            </a:pPr>
            <a:r>
              <a:rPr lang="en-US" sz="1600" smtClean="0">
                <a:solidFill>
                  <a:schemeClr val="tx1"/>
                </a:solidFill>
              </a:rPr>
              <a:t>/code/* </a:t>
            </a:r>
            <a:r>
              <a:rPr lang="en-US" sz="1600" smtClean="0">
                <a:solidFill>
                  <a:schemeClr val="tx1"/>
                </a:solidFill>
                <a:sym typeface="Wingdings"/>
              </a:rPr>
              <a:t></a:t>
            </a:r>
            <a:endParaRPr lang="en-US" sz="1600" dirty="0">
              <a:solidFill>
                <a:schemeClr val="tx1"/>
              </a:solidFill>
            </a:endParaRPr>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416799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20</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a:solidFill>
                  <a:srgbClr val="000000"/>
                </a:solidFill>
              </a:rPr>
              <a:t>gemoc.org</a:t>
            </a:r>
            <a:r>
              <a:rPr lang="fr-FR" b="1" dirty="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pic>
        <p:nvPicPr>
          <p:cNvPr id="10" name="Image 9"/>
          <p:cNvPicPr>
            <a:picLocks noChangeAspect="1"/>
          </p:cNvPicPr>
          <p:nvPr/>
        </p:nvPicPr>
        <p:blipFill>
          <a:blip r:embed="rId4"/>
          <a:stretch>
            <a:fillRect/>
          </a:stretch>
        </p:blipFill>
        <p:spPr>
          <a:xfrm>
            <a:off x="1462352" y="6525006"/>
            <a:ext cx="7150100" cy="304800"/>
          </a:xfrm>
          <a:prstGeom prst="rect">
            <a:avLst/>
          </a:prstGeom>
        </p:spPr>
      </p:pic>
    </p:spTree>
    <p:extLst>
      <p:ext uri="{BB962C8B-B14F-4D97-AF65-F5344CB8AC3E}">
        <p14:creationId xmlns:p14="http://schemas.microsoft.com/office/powerpoint/2010/main" val="522739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Breathe Life Into Your Designer!</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21</a:t>
            </a:fld>
            <a:endParaRPr lang="fr-FR">
              <a:solidFill>
                <a:srgbClr val="FFFFFF"/>
              </a:solidFill>
              <a:cs typeface="Arial"/>
            </a:endParaRPr>
          </a:p>
        </p:txBody>
      </p:sp>
      <p:pic>
        <p:nvPicPr>
          <p:cNvPr id="3" name="Image 2"/>
          <p:cNvPicPr>
            <a:picLocks noChangeAspect="1"/>
          </p:cNvPicPr>
          <p:nvPr/>
        </p:nvPicPr>
        <p:blipFill>
          <a:blip r:embed="rId3"/>
          <a:stretch>
            <a:fillRect/>
          </a:stretch>
        </p:blipFill>
        <p:spPr>
          <a:xfrm>
            <a:off x="869950" y="1200150"/>
            <a:ext cx="7404100" cy="4457700"/>
          </a:xfrm>
          <a:prstGeom prst="rect">
            <a:avLst/>
          </a:prstGeom>
        </p:spPr>
      </p:pic>
      <p:pic>
        <p:nvPicPr>
          <p:cNvPr id="7" name="Image 6"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7"/>
          <p:cNvPicPr>
            <a:picLocks noChangeAspect="1"/>
          </p:cNvPicPr>
          <p:nvPr/>
        </p:nvPicPr>
        <p:blipFill>
          <a:blip r:embed="rId5"/>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038714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22</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sp>
        <p:nvSpPr>
          <p:cNvPr id="12" name="ZoneTexte 11"/>
          <p:cNvSpPr txBox="1"/>
          <p:nvPr/>
        </p:nvSpPr>
        <p:spPr>
          <a:xfrm>
            <a:off x="2149964" y="5939988"/>
            <a:ext cx="4942316"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activitydiagram</a:t>
            </a:r>
            <a:endParaRPr lang="fr-FR" b="1" dirty="0">
              <a:solidFill>
                <a:srgbClr val="000000"/>
              </a:solidFill>
              <a:cs typeface="Arial"/>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135797"/>
            <a:ext cx="8519898" cy="4648669"/>
          </a:xfrm>
          <a:prstGeom prst="rect">
            <a:avLst/>
          </a:prstGeom>
          <a:ln>
            <a:noFill/>
          </a:ln>
          <a:effectLst>
            <a:outerShdw blurRad="292100" dist="139700" dir="2700000" algn="tl" rotWithShape="0">
              <a:srgbClr val="333333">
                <a:alpha val="65000"/>
              </a:srgbClr>
            </a:outerShdw>
          </a:effectLst>
        </p:spPr>
      </p:pic>
      <p:pic>
        <p:nvPicPr>
          <p:cNvPr id="8" name="Image 7"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13" name="Image 12"/>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48222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a:t>
            </a:r>
            <a:r>
              <a:rPr lang="en-US" dirty="0" smtClean="0"/>
              <a:t>Concurrency in </a:t>
            </a:r>
            <a:r>
              <a:rPr lang="en-US" dirty="0" err="1" smtClean="0"/>
              <a:t>xDSML</a:t>
            </a:r>
            <a:r>
              <a:rPr lang="en-US" dirty="0" smtClean="0"/>
              <a:t>: Limitations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23</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4596595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Concurrency in </a:t>
            </a:r>
            <a:r>
              <a:rPr lang="en-US" dirty="0" err="1"/>
              <a:t>xDSML</a:t>
            </a:r>
            <a:r>
              <a:rPr lang="en-US" dirty="0"/>
              <a:t>: Approach</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24</a:t>
            </a:fld>
            <a:endParaRPr lang="fr-FR">
              <a:solidFill>
                <a:srgbClr val="FFFFFF"/>
              </a:solidFill>
              <a:cs typeface="Arial"/>
            </a:endParaRPr>
          </a:p>
        </p:txBody>
      </p:sp>
      <p:pic>
        <p:nvPicPr>
          <p:cNvPr id="3" name="Image 2"/>
          <p:cNvPicPr>
            <a:picLocks noChangeAspect="1"/>
          </p:cNvPicPr>
          <p:nvPr/>
        </p:nvPicPr>
        <p:blipFill>
          <a:blip r:embed="rId2"/>
          <a:stretch>
            <a:fillRect/>
          </a:stretch>
        </p:blipFill>
        <p:spPr>
          <a:xfrm>
            <a:off x="347608" y="2204864"/>
            <a:ext cx="8485575" cy="2505050"/>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91852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Weave </a:t>
            </a:r>
            <a:r>
              <a:rPr lang="en-US" dirty="0" smtClean="0"/>
              <a:t>Concurrency </a:t>
            </a:r>
            <a:r>
              <a:rPr lang="en-US" dirty="0"/>
              <a:t>Constraints Into Your DSL!</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25</a:t>
            </a:fld>
            <a:endParaRPr lang="fr-FR">
              <a:solidFill>
                <a:srgbClr val="FFFFFF"/>
              </a:solidFill>
              <a:cs typeface="Arial"/>
            </a:endParaRPr>
          </a:p>
        </p:txBody>
      </p:sp>
      <p:pic>
        <p:nvPicPr>
          <p:cNvPr id="3" name="Image 2"/>
          <p:cNvPicPr>
            <a:picLocks noChangeAspect="1"/>
          </p:cNvPicPr>
          <p:nvPr/>
        </p:nvPicPr>
        <p:blipFill>
          <a:blip r:embed="rId3"/>
          <a:stretch>
            <a:fillRect/>
          </a:stretch>
        </p:blipFill>
        <p:spPr>
          <a:xfrm>
            <a:off x="19050" y="928216"/>
            <a:ext cx="9105900" cy="4445000"/>
          </a:xfrm>
          <a:prstGeom prst="rect">
            <a:avLst/>
          </a:prstGeom>
        </p:spPr>
      </p:pic>
      <p:sp>
        <p:nvSpPr>
          <p:cNvPr id="6" name="ZoneTexte 5"/>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095000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26</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404" y="930207"/>
            <a:ext cx="7440892" cy="4563003"/>
          </a:xfrm>
          <a:prstGeom prst="rect">
            <a:avLst/>
          </a:prstGeom>
          <a:ln>
            <a:noFill/>
          </a:ln>
          <a:effectLst>
            <a:outerShdw blurRad="292100" dist="139700" dir="2700000" algn="tl" rotWithShape="0">
              <a:srgbClr val="333333">
                <a:alpha val="65000"/>
              </a:srgbClr>
            </a:outerShdw>
          </a:effectLst>
        </p:spPr>
      </p:pic>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2276872"/>
            <a:ext cx="2420491" cy="2011172"/>
          </a:xfrm>
          <a:prstGeom prst="rect">
            <a:avLst/>
          </a:prstGeom>
          <a:ln>
            <a:noFill/>
          </a:ln>
          <a:effectLst>
            <a:outerShdw blurRad="292100" dist="139700" dir="2700000" algn="tl" rotWithShape="0">
              <a:srgbClr val="333333">
                <a:alpha val="65000"/>
              </a:srgbClr>
            </a:outerShdw>
          </a:effectLst>
        </p:spPr>
      </p:pic>
      <p:pic>
        <p:nvPicPr>
          <p:cNvPr id="9" name="Image 8"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0" name="ZoneTexte 9"/>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pic>
        <p:nvPicPr>
          <p:cNvPr id="12" name="Image 11"/>
          <p:cNvPicPr>
            <a:picLocks noChangeAspect="1"/>
          </p:cNvPicPr>
          <p:nvPr/>
        </p:nvPicPr>
        <p:blipFill>
          <a:blip r:embed="rId5"/>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83300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Variation Points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27</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pic>
        <p:nvPicPr>
          <p:cNvPr id="12" name="Image 11"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13" name="Image 12"/>
          <p:cNvPicPr>
            <a:picLocks noChangeAspect="1"/>
          </p:cNvPicPr>
          <p:nvPr/>
        </p:nvPicPr>
        <p:blipFill>
          <a:blip r:embed="rId5"/>
          <a:stretch>
            <a:fillRect/>
          </a:stretch>
        </p:blipFill>
        <p:spPr>
          <a:xfrm>
            <a:off x="1462352" y="6525006"/>
            <a:ext cx="7150100" cy="304800"/>
          </a:xfrm>
          <a:prstGeom prst="rect">
            <a:avLst/>
          </a:prstGeom>
        </p:spPr>
      </p:pic>
      <p:sp>
        <p:nvSpPr>
          <p:cNvPr id="15" name="Rectangle 14"/>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6" name="Imag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03794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77" y="908720"/>
            <a:ext cx="8744831" cy="4978189"/>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28</a:t>
            </a:fld>
            <a:endParaRPr lang="fr-FR">
              <a:solidFill>
                <a:srgbClr val="FFFFFF"/>
              </a:solidFill>
              <a:cs typeface="Arial"/>
            </a:endParaRPr>
          </a:p>
        </p:txBody>
      </p:sp>
      <p:sp>
        <p:nvSpPr>
          <p:cNvPr id="9"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Arduino</a:t>
            </a:r>
            <a:r>
              <a:rPr lang="fr-FR" sz="6000" dirty="0" smtClean="0">
                <a:latin typeface="Yanone Kaffeesatz Bold"/>
                <a:cs typeface="Yanone Kaffeesatz Bold"/>
              </a:rPr>
              <a:t> Designer (&amp; Debugger)</a:t>
            </a:r>
            <a:endParaRPr lang="fr-FR" sz="6000" dirty="0">
              <a:latin typeface="Yanone Kaffeesatz Bold"/>
              <a:cs typeface="Yanone Kaffeesatz Bold"/>
            </a:endParaRPr>
          </a:p>
        </p:txBody>
      </p:sp>
      <p:sp>
        <p:nvSpPr>
          <p:cNvPr id="12" name="ZoneTexte 11"/>
          <p:cNvSpPr txBox="1"/>
          <p:nvPr/>
        </p:nvSpPr>
        <p:spPr>
          <a:xfrm>
            <a:off x="2149964" y="5949280"/>
            <a:ext cx="4942203"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smtClean="0">
                <a:solidFill>
                  <a:srgbClr val="000000"/>
                </a:solidFill>
                <a:cs typeface="Arial"/>
              </a:rPr>
              <a:t>/</a:t>
            </a:r>
            <a:r>
              <a:rPr lang="fr-FR" b="1" dirty="0" err="1" smtClean="0">
                <a:solidFill>
                  <a:srgbClr val="000000"/>
                </a:solidFill>
                <a:cs typeface="Arial"/>
              </a:rPr>
              <a:t>arduinomodeling</a:t>
            </a:r>
            <a:endParaRPr lang="fr-FR" b="1" dirty="0">
              <a:solidFill>
                <a:srgbClr val="000000"/>
              </a:solidFill>
              <a:cs typeface="Arial"/>
            </a:endParaRPr>
          </a:p>
        </p:txBody>
      </p:sp>
      <p:pic>
        <p:nvPicPr>
          <p:cNvPr id="7" name="Image 6"/>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50738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29</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Transformation Lg Debugger</a:t>
            </a:r>
            <a:endParaRPr lang="fr-FR" sz="6000" dirty="0">
              <a:latin typeface="Yanone Kaffeesatz Bold"/>
              <a:cs typeface="Yanone Kaffeesatz Bold"/>
            </a:endParaRPr>
          </a:p>
        </p:txBody>
      </p:sp>
      <p:sp>
        <p:nvSpPr>
          <p:cNvPr id="12" name="ZoneTexte 11"/>
          <p:cNvSpPr txBox="1"/>
          <p:nvPr/>
        </p:nvSpPr>
        <p:spPr>
          <a:xfrm>
            <a:off x="2645831" y="5920445"/>
            <a:ext cx="3852337" cy="369332"/>
          </a:xfrm>
          <a:prstGeom prst="rect">
            <a:avLst/>
          </a:prstGeom>
          <a:noFill/>
        </p:spPr>
        <p:txBody>
          <a:bodyPr wrap="none" rtlCol="0">
            <a:spAutoFit/>
          </a:bodyPr>
          <a:lstStyle/>
          <a:p>
            <a:r>
              <a:rPr lang="fr-FR" b="1" dirty="0">
                <a:solidFill>
                  <a:srgbClr val="000000"/>
                </a:solidFill>
              </a:rPr>
              <a:t>https://</a:t>
            </a:r>
            <a:r>
              <a:rPr lang="fr-FR" b="1" dirty="0" err="1">
                <a:solidFill>
                  <a:srgbClr val="000000"/>
                </a:solidFill>
              </a:rPr>
              <a:t>github.com</a:t>
            </a:r>
            <a:r>
              <a:rPr lang="fr-FR" b="1" dirty="0">
                <a:solidFill>
                  <a:srgbClr val="000000"/>
                </a:solidFill>
              </a:rPr>
              <a:t>/</a:t>
            </a:r>
            <a:r>
              <a:rPr lang="fr-FR" b="1" dirty="0" err="1">
                <a:solidFill>
                  <a:srgbClr val="000000"/>
                </a:solidFill>
              </a:rPr>
              <a:t>tetrabox</a:t>
            </a:r>
            <a:r>
              <a:rPr lang="fr-FR" b="1" dirty="0">
                <a:solidFill>
                  <a:srgbClr val="000000"/>
                </a:solidFill>
              </a:rPr>
              <a:t>/</a:t>
            </a:r>
            <a:r>
              <a:rPr lang="fr-FR" b="1" dirty="0" err="1">
                <a:solidFill>
                  <a:srgbClr val="000000"/>
                </a:solidFill>
              </a:rPr>
              <a:t>minitl</a:t>
            </a:r>
            <a:endParaRPr lang="fr-FR" b="1" dirty="0">
              <a:solidFill>
                <a:srgbClr val="000000"/>
              </a:solidFill>
              <a:cs typeface="Arial"/>
            </a:endParaRPr>
          </a:p>
        </p:txBody>
      </p:sp>
      <p:pic>
        <p:nvPicPr>
          <p:cNvPr id="2" name="Image 1"/>
          <p:cNvPicPr>
            <a:picLocks noChangeAspect="1"/>
          </p:cNvPicPr>
          <p:nvPr/>
        </p:nvPicPr>
        <p:blipFill>
          <a:blip r:embed="rId2"/>
          <a:stretch>
            <a:fillRect/>
          </a:stretch>
        </p:blipFill>
        <p:spPr>
          <a:xfrm>
            <a:off x="1279952" y="836712"/>
            <a:ext cx="6584094" cy="4968552"/>
          </a:xfrm>
          <a:prstGeom prst="rect">
            <a:avLst/>
          </a:prstGeom>
          <a:effectLst>
            <a:outerShdw blurRad="50800" dist="76200" dir="5400000" algn="t" rotWithShape="0">
              <a:prstClr val="black">
                <a:alpha val="40000"/>
              </a:prstClr>
            </a:outerShdw>
          </a:effectLst>
        </p:spPr>
      </p:pic>
      <p:sp>
        <p:nvSpPr>
          <p:cNvPr id="3" name="Bulle rectangulaire à coins arrondis 2"/>
          <p:cNvSpPr/>
          <p:nvPr/>
        </p:nvSpPr>
        <p:spPr>
          <a:xfrm>
            <a:off x="6876256" y="4995488"/>
            <a:ext cx="2160240" cy="1169816"/>
          </a:xfrm>
          <a:prstGeom prst="wedgeRoundRectCallout">
            <a:avLst>
              <a:gd name="adj1" fmla="val -82466"/>
              <a:gd name="adj2" fmla="val -111350"/>
              <a:gd name="adj3" fmla="val 16667"/>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fr-FR" b="1" dirty="0" err="1" smtClean="0"/>
              <a:t>TETRABox</a:t>
            </a:r>
            <a:endParaRPr lang="fr-FR" b="1" dirty="0" smtClean="0"/>
          </a:p>
          <a:p>
            <a:pPr algn="ctr"/>
            <a:r>
              <a:rPr lang="fr-FR" sz="1200" dirty="0" smtClean="0">
                <a:hlinkClick r:id="rId3"/>
              </a:rPr>
              <a:t>http</a:t>
            </a:r>
            <a:r>
              <a:rPr lang="fr-FR" sz="1200" dirty="0">
                <a:hlinkClick r:id="rId3"/>
              </a:rPr>
              <a:t>://modeltransformation.net/tetrabox</a:t>
            </a:r>
            <a:r>
              <a:rPr lang="fr-FR" sz="1200" dirty="0" smtClean="0">
                <a:hlinkClick r:id="rId3"/>
              </a:rPr>
              <a:t>/</a:t>
            </a:r>
            <a:endParaRPr lang="fr-FR" sz="1200" dirty="0" smtClean="0"/>
          </a:p>
          <a:p>
            <a:pPr algn="ctr"/>
            <a:r>
              <a:rPr lang="fr-FR" sz="1200" dirty="0" err="1" smtClean="0"/>
              <a:t>Wimmer</a:t>
            </a:r>
            <a:r>
              <a:rPr lang="fr-FR" sz="1200" dirty="0" smtClean="0"/>
              <a:t>, </a:t>
            </a:r>
            <a:r>
              <a:rPr lang="fr-FR" sz="1200" dirty="0" err="1" smtClean="0"/>
              <a:t>Bousse</a:t>
            </a:r>
            <a:r>
              <a:rPr lang="fr-FR" sz="1200" i="1" dirty="0" smtClean="0"/>
              <a:t> et al.</a:t>
            </a:r>
            <a:endParaRPr lang="fr-FR" sz="1200" i="1" dirty="0"/>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10" name="Rectangle 9"/>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80454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LANGUAGE ENGINEERING</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a:t>
            </a:fld>
            <a:endParaRPr lang="fr-FR"/>
          </a:p>
        </p:txBody>
      </p:sp>
      <p:pic>
        <p:nvPicPr>
          <p:cNvPr id="9" name="Image 8"/>
          <p:cNvPicPr>
            <a:picLocks noChangeAspect="1"/>
          </p:cNvPicPr>
          <p:nvPr/>
        </p:nvPicPr>
        <p:blipFill>
          <a:blip r:embed="rId2"/>
          <a:stretch>
            <a:fillRect/>
          </a:stretch>
        </p:blipFill>
        <p:spPr>
          <a:xfrm>
            <a:off x="1462352" y="6525006"/>
            <a:ext cx="7150100" cy="304800"/>
          </a:xfrm>
          <a:prstGeom prst="rect">
            <a:avLst/>
          </a:prstGeom>
        </p:spPr>
      </p:pic>
      <p:sp>
        <p:nvSpPr>
          <p:cNvPr id="10" name="Rectangle 9"/>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421324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Capture d'écran 2015-06-18 22.32.15.png"/>
          <p:cNvPicPr>
            <a:picLocks noChangeAspect="1"/>
          </p:cNvPicPr>
          <p:nvPr/>
        </p:nvPicPr>
        <p:blipFill rotWithShape="1">
          <a:blip r:embed="rId2">
            <a:extLst>
              <a:ext uri="{28A0092B-C50C-407E-A947-70E740481C1C}">
                <a14:useLocalDpi xmlns:a14="http://schemas.microsoft.com/office/drawing/2010/main" val="0"/>
              </a:ext>
            </a:extLst>
          </a:blip>
          <a:srcRect t="2401" b="2933"/>
          <a:stretch/>
        </p:blipFill>
        <p:spPr>
          <a:xfrm>
            <a:off x="179512" y="789307"/>
            <a:ext cx="8721081" cy="5159973"/>
          </a:xfrm>
          <a:prstGeom prst="rect">
            <a:avLst/>
          </a:prstGeom>
          <a:ln>
            <a:noFill/>
          </a:ln>
          <a:effectLst>
            <a:outerShdw blurRad="292100" dist="139700" dir="2700000" algn="tl" rotWithShape="0">
              <a:srgbClr val="333333">
                <a:alpha val="65000"/>
              </a:srgbClr>
            </a:outerShdw>
          </a:effectLst>
        </p:spPr>
      </p:pic>
      <p:sp>
        <p:nvSpPr>
          <p:cNvPr id="8" name="Espace réservé du numéro de diapositive 3"/>
          <p:cNvSpPr>
            <a:spLocks noGrp="1"/>
          </p:cNvSpPr>
          <p:nvPr>
            <p:ph type="sldNum" sz="quarter" idx="4294967295"/>
          </p:nvPr>
        </p:nvSpPr>
        <p:spPr>
          <a:xfrm>
            <a:off x="8618538" y="6488113"/>
            <a:ext cx="525462" cy="273050"/>
          </a:xfrm>
          <a:prstGeom prst="rect">
            <a:avLst/>
          </a:prstGeom>
          <a:noFill/>
          <a:ln>
            <a:noFill/>
          </a:ln>
          <a:effectLst/>
        </p:spPr>
        <p:txBody>
          <a:bodyPr vert="horz" wrap="square" lIns="0" tIns="0" rIns="0" bIns="0" numCol="1" anchor="ctr" anchorCtr="0" compatLnSpc="1">
            <a:prstTxWarp prst="textNoShape">
              <a:avLst/>
            </a:prstTxWarp>
          </a:bodyPr>
          <a:lstStyle/>
          <a:p>
            <a:r>
              <a:rPr lang="fr-FR" dirty="0">
                <a:solidFill>
                  <a:srgbClr val="FFFFFF"/>
                </a:solidFill>
                <a:cs typeface="Arial"/>
              </a:rPr>
              <a:t>- </a:t>
            </a:r>
            <a:fld id="{CCD8A327-4A42-4F42-8894-A6F43B7F265B}" type="slidenum">
              <a:rPr lang="fr-FR">
                <a:solidFill>
                  <a:srgbClr val="FFFFFF"/>
                </a:solidFill>
                <a:cs typeface="Arial"/>
              </a:rPr>
              <a:pPr/>
              <a:t>30</a:t>
            </a:fld>
            <a:endParaRPr lang="fr-FR" dirty="0">
              <a:solidFill>
                <a:srgbClr val="FFFFFF"/>
              </a:solidFill>
              <a:cs typeface="Arial"/>
            </a:endParaRPr>
          </a:p>
        </p:txBody>
      </p:sp>
      <p:sp>
        <p:nvSpPr>
          <p:cNvPr id="9" name="ZoneTexte 8"/>
          <p:cNvSpPr txBox="1"/>
          <p:nvPr/>
        </p:nvSpPr>
        <p:spPr>
          <a:xfrm>
            <a:off x="2149964" y="5949280"/>
            <a:ext cx="4942316" cy="369332"/>
          </a:xfrm>
          <a:prstGeom prst="rect">
            <a:avLst/>
          </a:prstGeom>
          <a:noFill/>
        </p:spPr>
        <p:txBody>
          <a:bodyPr wrap="none" rtlCol="0">
            <a:spAutoFit/>
          </a:bodyPr>
          <a:lstStyle/>
          <a:p>
            <a:r>
              <a:rPr lang="fr-FR" b="1" dirty="0" err="1">
                <a:solidFill>
                  <a:srgbClr val="000000"/>
                </a:solidFill>
                <a:cs typeface="Arial"/>
              </a:rPr>
              <a:t>https</a:t>
            </a:r>
            <a:r>
              <a:rPr lang="fr-FR" b="1" dirty="0">
                <a:solidFill>
                  <a:srgbClr val="000000"/>
                </a:solidFill>
                <a:cs typeface="Arial"/>
              </a:rPr>
              <a:t>://</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farmingmodeling</a:t>
            </a:r>
            <a:endParaRPr lang="fr-FR" b="1" dirty="0">
              <a:solidFill>
                <a:srgbClr val="000000"/>
              </a:solidFill>
              <a:cs typeface="Arial"/>
            </a:endParaRPr>
          </a:p>
        </p:txBody>
      </p:sp>
      <p:pic>
        <p:nvPicPr>
          <p:cNvPr id="12" name="Image 11"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3"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Farming</a:t>
            </a:r>
            <a:r>
              <a:rPr lang="fr-FR" sz="6000" dirty="0" smtClean="0">
                <a:latin typeface="Yanone Kaffeesatz Bold"/>
                <a:cs typeface="Yanone Kaffeesatz Bold"/>
              </a:rPr>
              <a:t> System </a:t>
            </a:r>
            <a:r>
              <a:rPr lang="fr-FR" sz="6000" dirty="0" err="1" smtClean="0">
                <a:latin typeface="Yanone Kaffeesatz Bold"/>
                <a:cs typeface="Yanone Kaffeesatz Bold"/>
              </a:rPr>
              <a:t>Modeling</a:t>
            </a:r>
            <a:endParaRPr lang="fr-FR" sz="6000" dirty="0">
              <a:latin typeface="Yanone Kaffeesatz Bold"/>
              <a:cs typeface="Yanone Kaffeesatz Bold"/>
            </a:endParaRPr>
          </a:p>
        </p:txBody>
      </p:sp>
      <p:pic>
        <p:nvPicPr>
          <p:cNvPr id="11" name="Image 10"/>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51299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31</a:t>
            </a:fld>
            <a:endParaRPr lang="fr-FR">
              <a:solidFill>
                <a:srgbClr val="FFFFFF"/>
              </a:solidFill>
              <a:cs typeface="Aria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923962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32</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smtClean="0">
                <a:solidFill>
                  <a:srgbClr val="000000"/>
                </a:solidFill>
              </a:rPr>
              <a:t>gemoc.org</a:t>
            </a:r>
            <a:r>
              <a:rPr lang="fr-FR" b="1" dirty="0" smtClean="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sp>
        <p:nvSpPr>
          <p:cNvPr id="10" name="Rectangle à coins arrondis 9"/>
          <p:cNvSpPr/>
          <p:nvPr/>
        </p:nvSpPr>
        <p:spPr>
          <a:xfrm>
            <a:off x="3779912" y="842064"/>
            <a:ext cx="5688632" cy="122413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62500" lnSpcReduction="20000"/>
          </a:bodyPr>
          <a:lstStyle/>
          <a:p>
            <a:pPr marL="285750" indent="-285750">
              <a:buFont typeface="Arial" charset="0"/>
              <a:buChar char="•"/>
            </a:pPr>
            <a:r>
              <a:rPr lang="fr-FR" dirty="0" smtClean="0"/>
              <a:t>EMF, </a:t>
            </a:r>
            <a:r>
              <a:rPr lang="fr-FR" dirty="0" err="1" smtClean="0"/>
              <a:t>Xtext</a:t>
            </a:r>
            <a:r>
              <a:rPr lang="fr-FR" dirty="0" smtClean="0"/>
              <a:t>, Sirius</a:t>
            </a:r>
          </a:p>
          <a:p>
            <a:pPr marL="285750" indent="-285750">
              <a:buFont typeface="Arial" charset="0"/>
              <a:buChar char="•"/>
            </a:pPr>
            <a:r>
              <a:rPr lang="fr-FR" dirty="0" err="1" smtClean="0"/>
              <a:t>Metaprogramming</a:t>
            </a:r>
            <a:r>
              <a:rPr lang="fr-FR" dirty="0" smtClean="0"/>
              <a:t> </a:t>
            </a:r>
            <a:r>
              <a:rPr lang="fr-FR" dirty="0" err="1" smtClean="0"/>
              <a:t>Approaches</a:t>
            </a:r>
            <a:r>
              <a:rPr lang="fr-FR" dirty="0" smtClean="0"/>
              <a:t> (</a:t>
            </a:r>
            <a:r>
              <a:rPr lang="fr-FR" dirty="0" err="1" smtClean="0"/>
              <a:t>Xtend</a:t>
            </a:r>
            <a:r>
              <a:rPr lang="fr-FR" dirty="0" smtClean="0"/>
              <a:t>/K3, ALE, XMOF, Java)</a:t>
            </a:r>
          </a:p>
          <a:p>
            <a:pPr marL="285750" indent="-285750">
              <a:buFont typeface="Arial" charset="0"/>
              <a:buChar char="•"/>
            </a:pPr>
            <a:r>
              <a:rPr lang="fr-FR" dirty="0"/>
              <a:t>Sirius </a:t>
            </a:r>
            <a:r>
              <a:rPr lang="fr-FR" dirty="0" err="1" smtClean="0"/>
              <a:t>Animator</a:t>
            </a:r>
            <a:r>
              <a:rPr lang="fr-FR" dirty="0" smtClean="0"/>
              <a:t> (</a:t>
            </a:r>
            <a:r>
              <a:rPr lang="fr-FR" dirty="0" err="1" smtClean="0"/>
              <a:t>graphical</a:t>
            </a:r>
            <a:r>
              <a:rPr lang="fr-FR" dirty="0" smtClean="0"/>
              <a:t> animation)</a:t>
            </a:r>
          </a:p>
          <a:p>
            <a:pPr marL="285750" indent="-285750">
              <a:buFont typeface="Arial" charset="0"/>
              <a:buChar char="•"/>
            </a:pPr>
            <a:r>
              <a:rPr lang="fr-FR" dirty="0" err="1" smtClean="0"/>
              <a:t>Melange</a:t>
            </a:r>
            <a:r>
              <a:rPr lang="fr-FR" dirty="0" smtClean="0"/>
              <a:t> (</a:t>
            </a:r>
            <a:r>
              <a:rPr lang="fr-FR" dirty="0" err="1" smtClean="0"/>
              <a:t>language</a:t>
            </a:r>
            <a:r>
              <a:rPr lang="fr-FR" dirty="0" smtClean="0"/>
              <a:t> </a:t>
            </a:r>
            <a:r>
              <a:rPr lang="fr-FR" dirty="0" err="1" smtClean="0"/>
              <a:t>reuse</a:t>
            </a:r>
            <a:r>
              <a:rPr lang="fr-FR" dirty="0" smtClean="0"/>
              <a:t>)</a:t>
            </a:r>
          </a:p>
          <a:p>
            <a:pPr marL="285750" indent="-285750">
              <a:buFont typeface="Arial" charset="0"/>
              <a:buChar char="•"/>
            </a:pPr>
            <a:r>
              <a:rPr lang="fr-FR" dirty="0" err="1" smtClean="0"/>
              <a:t>Generative</a:t>
            </a:r>
            <a:r>
              <a:rPr lang="fr-FR" dirty="0" smtClean="0"/>
              <a:t> </a:t>
            </a:r>
            <a:r>
              <a:rPr lang="fr-FR" dirty="0" err="1" smtClean="0"/>
              <a:t>Approaches</a:t>
            </a:r>
            <a:r>
              <a:rPr lang="fr-FR" dirty="0" smtClean="0"/>
              <a:t> (</a:t>
            </a:r>
            <a:r>
              <a:rPr lang="fr-FR" dirty="0" err="1" smtClean="0"/>
              <a:t>execution</a:t>
            </a:r>
            <a:r>
              <a:rPr lang="fr-FR" dirty="0" smtClean="0"/>
              <a:t> trace, </a:t>
            </a:r>
            <a:r>
              <a:rPr lang="fr-FR" dirty="0" err="1" smtClean="0"/>
              <a:t>checking</a:t>
            </a:r>
            <a:r>
              <a:rPr lang="fr-FR" dirty="0" smtClean="0"/>
              <a:t>)</a:t>
            </a:r>
          </a:p>
          <a:p>
            <a:pPr marL="285750" indent="-285750">
              <a:buFont typeface="Arial" charset="0"/>
              <a:buChar char="•"/>
            </a:pPr>
            <a:r>
              <a:rPr lang="fr-FR" dirty="0" err="1" smtClean="0"/>
              <a:t>MoCCML</a:t>
            </a:r>
            <a:r>
              <a:rPr lang="fr-FR" dirty="0" smtClean="0"/>
              <a:t> (</a:t>
            </a:r>
            <a:r>
              <a:rPr lang="fr-FR" dirty="0" err="1" smtClean="0"/>
              <a:t>concurrency</a:t>
            </a:r>
            <a:r>
              <a:rPr lang="fr-FR" dirty="0" smtClean="0"/>
              <a:t> </a:t>
            </a:r>
            <a:r>
              <a:rPr lang="fr-FR" dirty="0" err="1" smtClean="0"/>
              <a:t>analysis</a:t>
            </a:r>
            <a:r>
              <a:rPr lang="fr-FR" dirty="0" smtClean="0"/>
              <a:t>)</a:t>
            </a:r>
          </a:p>
          <a:p>
            <a:pPr marL="285750" indent="-285750">
              <a:buFont typeface="Arial" charset="0"/>
              <a:buChar char="•"/>
            </a:pPr>
            <a:r>
              <a:rPr lang="fr-FR" dirty="0" err="1" smtClean="0"/>
              <a:t>BCOoL</a:t>
            </a:r>
            <a:r>
              <a:rPr lang="fr-FR" dirty="0" smtClean="0"/>
              <a:t> (</a:t>
            </a:r>
            <a:r>
              <a:rPr lang="fr-FR" dirty="0" err="1" smtClean="0"/>
              <a:t>behavioral</a:t>
            </a:r>
            <a:r>
              <a:rPr lang="fr-FR" dirty="0" smtClean="0"/>
              <a:t> coordination)</a:t>
            </a:r>
            <a:endParaRPr lang="en-US" b="1" dirty="0" smtClean="0">
              <a:solidFill>
                <a:srgbClr val="FFFFFF"/>
              </a:solidFill>
              <a:latin typeface="Arial"/>
              <a:ea typeface="ＭＳ Ｐゴシック"/>
              <a:cs typeface="Arial"/>
            </a:endParaRPr>
          </a:p>
        </p:txBody>
      </p:sp>
      <p:sp>
        <p:nvSpPr>
          <p:cNvPr id="11" name="Rectangle à coins arrondis 10"/>
          <p:cNvSpPr/>
          <p:nvPr/>
        </p:nvSpPr>
        <p:spPr>
          <a:xfrm>
            <a:off x="3779912" y="2780928"/>
            <a:ext cx="5688632" cy="194421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85000" lnSpcReduction="20000"/>
          </a:bodyPr>
          <a:lstStyle/>
          <a:p>
            <a:pPr marL="285750" indent="-285750">
              <a:buFont typeface="Arial"/>
              <a:buChar char="•"/>
            </a:pPr>
            <a:r>
              <a:rPr lang="en-US" b="1" dirty="0">
                <a:solidFill>
                  <a:srgbClr val="FFFFFF"/>
                </a:solidFill>
              </a:rPr>
              <a:t>Generic Execution </a:t>
            </a:r>
            <a:r>
              <a:rPr lang="en-US" b="1" dirty="0" smtClean="0">
                <a:solidFill>
                  <a:srgbClr val="FFFFFF"/>
                </a:solidFill>
              </a:rPr>
              <a:t>Framework</a:t>
            </a:r>
          </a:p>
          <a:p>
            <a:pPr marL="285750" indent="-285750">
              <a:buFont typeface="Arial"/>
              <a:buChar char="•"/>
            </a:pPr>
            <a:r>
              <a:rPr lang="en-US" b="1" dirty="0">
                <a:solidFill>
                  <a:srgbClr val="FFFFFF"/>
                </a:solidFill>
              </a:rPr>
              <a:t>Graphical animation</a:t>
            </a:r>
          </a:p>
          <a:p>
            <a:pPr marL="285750" indent="-285750">
              <a:buFont typeface="Arial"/>
              <a:buChar char="•"/>
            </a:pPr>
            <a:r>
              <a:rPr lang="en-US" b="1" dirty="0">
                <a:solidFill>
                  <a:srgbClr val="FFFFFF"/>
                </a:solidFill>
              </a:rPr>
              <a:t>Breakpoint definition on model element</a:t>
            </a:r>
          </a:p>
          <a:p>
            <a:pPr marL="285750" indent="-285750">
              <a:buFont typeface="Arial"/>
              <a:buChar char="•"/>
            </a:pPr>
            <a:r>
              <a:rPr lang="en-US" b="1" dirty="0">
                <a:solidFill>
                  <a:srgbClr val="FFFFFF"/>
                </a:solidFill>
              </a:rPr>
              <a:t>Multi-dimensional and efficient trace management</a:t>
            </a:r>
          </a:p>
          <a:p>
            <a:pPr marL="285750" indent="-285750">
              <a:buFont typeface="Arial"/>
              <a:buChar char="•"/>
            </a:pPr>
            <a:r>
              <a:rPr lang="en-US" b="1" dirty="0">
                <a:solidFill>
                  <a:srgbClr val="FFFFFF"/>
                </a:solidFill>
              </a:rPr>
              <a:t>Model </a:t>
            </a:r>
            <a:r>
              <a:rPr lang="en-US" b="1" dirty="0" smtClean="0">
                <a:solidFill>
                  <a:srgbClr val="FFFFFF"/>
                </a:solidFill>
              </a:rPr>
              <a:t>omniscient debugging </a:t>
            </a:r>
            <a:r>
              <a:rPr lang="en-US" b="1" dirty="0">
                <a:solidFill>
                  <a:srgbClr val="FFFFFF"/>
                </a:solidFill>
              </a:rPr>
              <a:t>facilities (incl., timeline, step backward, stimuli management, etc.) </a:t>
            </a:r>
            <a:endParaRPr lang="en-US" b="1" dirty="0" smtClean="0">
              <a:solidFill>
                <a:srgbClr val="FFFFFF"/>
              </a:solidFill>
            </a:endParaRPr>
          </a:p>
          <a:p>
            <a:pPr marL="285750" indent="-285750">
              <a:buFont typeface="Arial"/>
              <a:buChar char="•"/>
            </a:pPr>
            <a:r>
              <a:rPr lang="en-US" b="1" dirty="0" smtClean="0">
                <a:solidFill>
                  <a:srgbClr val="FFFFFF"/>
                </a:solidFill>
              </a:rPr>
              <a:t>Concurrency Analysis</a:t>
            </a:r>
          </a:p>
          <a:p>
            <a:pPr marL="285750" indent="-285750">
              <a:buFont typeface="Arial"/>
              <a:buChar char="•"/>
            </a:pPr>
            <a:r>
              <a:rPr lang="en-US" b="1" dirty="0" smtClean="0">
                <a:solidFill>
                  <a:srgbClr val="FFFFFF"/>
                </a:solidFill>
              </a:rPr>
              <a:t>Coordination </a:t>
            </a:r>
            <a:r>
              <a:rPr lang="en-US" b="1" dirty="0">
                <a:solidFill>
                  <a:srgbClr val="FFFFFF"/>
                </a:solidFill>
              </a:rPr>
              <a:t>of </a:t>
            </a:r>
            <a:r>
              <a:rPr lang="en-US" b="1" dirty="0" smtClean="0">
                <a:solidFill>
                  <a:srgbClr val="FFFFFF"/>
                </a:solidFill>
              </a:rPr>
              <a:t>Models</a:t>
            </a:r>
          </a:p>
          <a:p>
            <a:pPr marL="285750" indent="-285750">
              <a:buFont typeface="Arial"/>
              <a:buChar char="•"/>
            </a:pPr>
            <a:r>
              <a:rPr lang="en-US" b="1" dirty="0" smtClean="0">
                <a:solidFill>
                  <a:srgbClr val="FFFFFF"/>
                </a:solidFill>
              </a:rPr>
              <a:t>Domain-Specific Plugins</a:t>
            </a:r>
          </a:p>
        </p:txBody>
      </p:sp>
      <p:pic>
        <p:nvPicPr>
          <p:cNvPr id="13" name="Image 12"/>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6377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33</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pic>
        <p:nvPicPr>
          <p:cNvPr id="5" name="Image 4"/>
          <p:cNvPicPr>
            <a:picLocks noChangeAspect="1"/>
          </p:cNvPicPr>
          <p:nvPr/>
        </p:nvPicPr>
        <p:blipFill>
          <a:blip r:embed="rId3"/>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8475159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This tutorial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34</a:t>
            </a:fld>
            <a:endParaRPr lang="en-US" dirty="0"/>
          </a:p>
        </p:txBody>
      </p:sp>
      <p:sp>
        <p:nvSpPr>
          <p:cNvPr id="5" name="Espace réservé du contenu 4"/>
          <p:cNvSpPr>
            <a:spLocks noGrp="1"/>
          </p:cNvSpPr>
          <p:nvPr>
            <p:ph idx="1"/>
          </p:nvPr>
        </p:nvSpPr>
        <p:spPr>
          <a:xfrm>
            <a:off x="467544" y="1196751"/>
            <a:ext cx="8676456" cy="5184577"/>
          </a:xfrm>
        </p:spPr>
        <p:txBody>
          <a:bodyPr/>
          <a:lstStyle/>
          <a:p>
            <a:pPr marL="361945" lvl="1" indent="-342900">
              <a:buFont typeface="Arial" charset="0"/>
              <a:buChar char="•"/>
            </a:pPr>
            <a:r>
              <a:rPr lang="en-US" dirty="0" smtClean="0"/>
              <a:t>See how EMF+GEMOC technologies help to (semi-automatically) build the tooling for a DSL IDE</a:t>
            </a:r>
          </a:p>
          <a:p>
            <a:pPr marL="361945" lvl="1" indent="-342900">
              <a:buFont typeface="Arial" charset="0"/>
              <a:buChar char="•"/>
            </a:pPr>
            <a:endParaRPr lang="en-US" dirty="0" smtClean="0"/>
          </a:p>
          <a:p>
            <a:pPr marL="361945" lvl="1" indent="-342900">
              <a:buFont typeface="Arial" charset="0"/>
              <a:buChar char="•"/>
            </a:pPr>
            <a:r>
              <a:rPr lang="en-US" b="1" dirty="0" smtClean="0"/>
              <a:t>Build an executable DSL</a:t>
            </a:r>
            <a:r>
              <a:rPr lang="en-US" dirty="0" smtClean="0"/>
              <a:t>, and see how GEMOC provides</a:t>
            </a:r>
            <a:endParaRPr lang="en-US" b="1" dirty="0" smtClean="0"/>
          </a:p>
          <a:p>
            <a:pPr marL="1076212" lvl="2" indent="-342900">
              <a:buFont typeface="Arial" charset="0"/>
              <a:buChar char="•"/>
            </a:pPr>
            <a:r>
              <a:rPr lang="en-US" dirty="0"/>
              <a:t>a</a:t>
            </a:r>
            <a:r>
              <a:rPr lang="en-US" dirty="0" smtClean="0"/>
              <a:t>n execution engine,</a:t>
            </a:r>
          </a:p>
          <a:p>
            <a:pPr marL="1076212" lvl="2" indent="-342900">
              <a:buFont typeface="Arial" charset="0"/>
              <a:buChar char="•"/>
            </a:pPr>
            <a:r>
              <a:rPr lang="en-US" dirty="0" smtClean="0"/>
              <a:t>A concurrency constraint solver, </a:t>
            </a:r>
          </a:p>
          <a:p>
            <a:pPr marL="1076212" lvl="2" indent="-342900">
              <a:buFont typeface="Arial" charset="0"/>
              <a:buChar char="•"/>
            </a:pPr>
            <a:r>
              <a:rPr lang="en-US" dirty="0"/>
              <a:t>a</a:t>
            </a:r>
            <a:r>
              <a:rPr lang="en-US" dirty="0" smtClean="0"/>
              <a:t> graphical model animator,</a:t>
            </a:r>
          </a:p>
          <a:p>
            <a:pPr marL="1076212" lvl="2" indent="-342900">
              <a:buFont typeface="Arial" charset="0"/>
              <a:buChar char="•"/>
            </a:pPr>
            <a:r>
              <a:rPr lang="en-US" dirty="0"/>
              <a:t>a</a:t>
            </a:r>
            <a:r>
              <a:rPr lang="en-US" dirty="0" smtClean="0"/>
              <a:t>n omniscient debugger. </a:t>
            </a:r>
          </a:p>
          <a:p>
            <a:pPr marL="361945" lvl="1" indent="-342900">
              <a:buFont typeface="Arial" charset="0"/>
              <a:buChar char="•"/>
            </a:pPr>
            <a:endParaRPr lang="en-US" b="1" dirty="0"/>
          </a:p>
          <a:p>
            <a:pPr marL="342900" indent="-342900">
              <a:buFont typeface="Arial" charset="0"/>
              <a:buChar char="•"/>
            </a:pPr>
            <a:r>
              <a:rPr lang="en-US" dirty="0" smtClean="0"/>
              <a:t>Materials are available from</a:t>
            </a:r>
            <a:br>
              <a:rPr lang="en-US" dirty="0" smtClean="0"/>
            </a:br>
            <a:r>
              <a:rPr lang="en-US" dirty="0" smtClean="0"/>
              <a:t>             </a:t>
            </a:r>
            <a:r>
              <a:rPr lang="en-US" u="sng" dirty="0" smtClean="0">
                <a:solidFill>
                  <a:schemeClr val="bg2"/>
                </a:solidFill>
              </a:rPr>
              <a:t>https://</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p>
        </p:txBody>
      </p:sp>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446046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You </a:t>
            </a:r>
            <a:r>
              <a:rPr lang="fr-FR" dirty="0" err="1" smtClean="0"/>
              <a:t>will</a:t>
            </a:r>
            <a:r>
              <a:rPr lang="fr-FR" dirty="0" smtClean="0"/>
              <a:t> </a:t>
            </a:r>
            <a:r>
              <a:rPr lang="fr-FR" dirty="0" err="1" smtClean="0"/>
              <a:t>learn</a:t>
            </a:r>
            <a:r>
              <a:rPr lang="fr-FR" dirty="0" smtClean="0"/>
              <a:t> how to</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35</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b="1" kern="0" dirty="0" smtClean="0">
                <a:solidFill>
                  <a:srgbClr val="808080"/>
                </a:solidFill>
                <a:ea typeface="Arial Black" charset="0"/>
                <a:cs typeface="Arial Black" charset="0"/>
              </a:rPr>
              <a:t>Build </a:t>
            </a:r>
            <a:r>
              <a:rPr lang="en-US" sz="1800" b="1" kern="0" dirty="0">
                <a:solidFill>
                  <a:srgbClr val="808080"/>
                </a:solidFill>
                <a:ea typeface="Arial Black" charset="0"/>
                <a:cs typeface="Arial Black" charset="0"/>
              </a:rPr>
              <a:t>or customize your own abstractions</a:t>
            </a:r>
            <a:r>
              <a:rPr lang="en-US" sz="1800" kern="0" dirty="0" smtClean="0">
                <a:solidFill>
                  <a:srgbClr val="808080"/>
                </a:solidFill>
                <a:ea typeface="ＭＳ Ｐゴシック"/>
                <a:cs typeface="Arial"/>
              </a:rPr>
              <a:t>, or even </a:t>
            </a:r>
            <a:r>
              <a:rPr lang="en-US" sz="1800" b="1" kern="0" dirty="0" smtClean="0">
                <a:solidFill>
                  <a:srgbClr val="808080"/>
                </a:solidFill>
                <a:ea typeface="Arial Black" charset="0"/>
                <a:cs typeface="Arial Black" charset="0"/>
              </a:rPr>
              <a:t>software languages </a:t>
            </a:r>
            <a:r>
              <a:rPr lang="en-US" sz="1800" b="1" kern="0" dirty="0">
                <a:solidFill>
                  <a:srgbClr val="808080"/>
                </a:solidFill>
                <a:ea typeface="Arial Black" charset="0"/>
                <a:cs typeface="Arial Black" charset="0"/>
              </a:rPr>
              <a:t>and development environments</a:t>
            </a:r>
            <a:r>
              <a:rPr lang="en-US" sz="1800" kern="0" dirty="0" smtClean="0">
                <a:solidFill>
                  <a:srgbClr val="808080"/>
                </a:solidFill>
                <a:ea typeface="ＭＳ Ｐゴシック"/>
                <a:cs typeface="Arial"/>
              </a:rPr>
              <a:t>, to build complex, domain-specific, software-intensive systems</a:t>
            </a:r>
          </a:p>
          <a:p>
            <a:pPr>
              <a:lnSpc>
                <a:spcPct val="120000"/>
              </a:lnSpc>
              <a:spcBef>
                <a:spcPts val="600"/>
              </a:spcBef>
              <a:buFont typeface="Arial"/>
              <a:buChar char="•"/>
            </a:pPr>
            <a:endParaRPr lang="en-US" sz="1800" b="1" kern="0" dirty="0" smtClean="0">
              <a:solidFill>
                <a:srgbClr val="808080"/>
              </a:solidFill>
            </a:endParaRPr>
          </a:p>
          <a:p>
            <a:pPr>
              <a:lnSpc>
                <a:spcPct val="120000"/>
              </a:lnSpc>
              <a:spcBef>
                <a:spcPts val="600"/>
              </a:spcBef>
              <a:buFont typeface="Arial"/>
              <a:buChar char="•"/>
            </a:pPr>
            <a:r>
              <a:rPr lang="en-US" sz="1800" b="1" kern="0" dirty="0" smtClean="0">
                <a:solidFill>
                  <a:srgbClr val="808080"/>
                </a:solidFill>
              </a:rPr>
              <a:t>Apply language </a:t>
            </a:r>
            <a:r>
              <a:rPr lang="en-US" sz="1800" b="1" kern="0" dirty="0">
                <a:solidFill>
                  <a:srgbClr val="808080"/>
                </a:solidFill>
              </a:rPr>
              <a:t>formalisms</a:t>
            </a:r>
            <a:r>
              <a:rPr lang="en-US" sz="1800" kern="0" dirty="0">
                <a:solidFill>
                  <a:srgbClr val="808080"/>
                </a:solidFill>
              </a:rPr>
              <a:t>, paradigms and principles </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a:p>
            <a:pPr>
              <a:lnSpc>
                <a:spcPct val="120000"/>
              </a:lnSpc>
              <a:spcBef>
                <a:spcPts val="600"/>
              </a:spcBef>
              <a:buFont typeface="Arial"/>
              <a:buChar char="•"/>
            </a:pPr>
            <a:r>
              <a:rPr lang="en-US" sz="1800" b="1" kern="0" dirty="0" smtClean="0">
                <a:solidFill>
                  <a:srgbClr val="808080"/>
                </a:solidFill>
                <a:ea typeface="ＭＳ Ｐゴシック"/>
                <a:cs typeface="Arial"/>
              </a:rPr>
              <a:t>Extend a graphical, executable DSL </a:t>
            </a:r>
            <a:r>
              <a:rPr lang="en-US" sz="1800" kern="0" dirty="0" smtClean="0">
                <a:solidFill>
                  <a:srgbClr val="808080"/>
                </a:solidFill>
                <a:ea typeface="ＭＳ Ｐゴシック"/>
                <a:cs typeface="Arial"/>
              </a:rPr>
              <a:t>using state of the art techniques</a:t>
            </a:r>
            <a:endParaRPr lang="en-US" sz="1800" kern="0" dirty="0">
              <a:solidFill>
                <a:srgbClr val="808080"/>
              </a:solidFill>
              <a:ea typeface="ＭＳ Ｐゴシック"/>
              <a:cs typeface="Arial"/>
            </a:endParaRPr>
          </a:p>
          <a:p>
            <a:pPr>
              <a:lnSpc>
                <a:spcPct val="120000"/>
              </a:lnSpc>
              <a:spcBef>
                <a:spcPts val="600"/>
              </a:spcBef>
              <a:buFont typeface="Arial"/>
              <a:buChar char="•"/>
            </a:pPr>
            <a:endParaRPr lang="en-US" sz="1800" b="1" kern="0" dirty="0" smtClean="0">
              <a:solidFill>
                <a:srgbClr val="808080"/>
              </a:solidFill>
              <a:ea typeface="Arial Black" charset="0"/>
              <a:cs typeface="Arial Black" charset="0"/>
            </a:endParaRPr>
          </a:p>
          <a:p>
            <a:pPr>
              <a:lnSpc>
                <a:spcPct val="120000"/>
              </a:lnSpc>
              <a:spcBef>
                <a:spcPts val="600"/>
              </a:spcBef>
              <a:buFont typeface="Arial"/>
              <a:buChar char="•"/>
            </a:pPr>
            <a:r>
              <a:rPr lang="en-US" sz="1800" b="1" kern="0" dirty="0" smtClean="0">
                <a:solidFill>
                  <a:srgbClr val="808080"/>
                </a:solidFill>
                <a:ea typeface="Arial Black" charset="0"/>
                <a:cs typeface="Arial Black" charset="0"/>
              </a:rPr>
              <a:t>Manage </a:t>
            </a:r>
            <a:r>
              <a:rPr lang="en-US" sz="1800" b="1" kern="0" dirty="0">
                <a:solidFill>
                  <a:srgbClr val="808080"/>
                </a:solidFill>
                <a:ea typeface="Arial Black" charset="0"/>
                <a:cs typeface="Arial Black" charset="0"/>
              </a:rPr>
              <a:t>the industrial complexity </a:t>
            </a:r>
            <a:r>
              <a:rPr lang="en-US" sz="1800" kern="0" dirty="0">
                <a:solidFill>
                  <a:srgbClr val="808080"/>
                </a:solidFill>
              </a:rPr>
              <a:t>of developments and associated toolchains</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666763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few notes on the tutorial </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36</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kern="0" dirty="0" smtClean="0">
                <a:solidFill>
                  <a:srgbClr val="808080"/>
                </a:solidFill>
              </a:rPr>
              <a:t>Interweave a total of 2*30 min introduction / conclusion to SLE and GEMOC and 2*1h hands-on time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Creating a sufficiently interesting, yet full-blown, modeling language including syntax, semantics, and editor/animator in 120 minutes is challenging to impossible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To introduce the quintessential aspects of language engineering to you, your can directly access to clear workspaces at the different stages of the languages under development. Please look out for the following symbol:      on the tutorial website </a:t>
            </a:r>
            <a:r>
              <a:rPr lang="en-US" sz="1800" u="sng" dirty="0">
                <a:solidFill>
                  <a:schemeClr val="bg2"/>
                </a:solidFill>
              </a:rPr>
              <a:t>https://</a:t>
            </a:r>
            <a:r>
              <a:rPr lang="en-US" sz="1800" u="sng" dirty="0" err="1" smtClean="0">
                <a:solidFill>
                  <a:schemeClr val="bg2"/>
                </a:solidFill>
              </a:rPr>
              <a:t>github.com</a:t>
            </a:r>
            <a:r>
              <a:rPr lang="en-US" sz="1800" u="sng" dirty="0" smtClean="0">
                <a:solidFill>
                  <a:schemeClr val="bg2"/>
                </a:solidFill>
              </a:rPr>
              <a:t>/</a:t>
            </a:r>
            <a:r>
              <a:rPr lang="en-US" sz="1800" u="sng" dirty="0" err="1" smtClean="0">
                <a:solidFill>
                  <a:schemeClr val="bg2"/>
                </a:solidFill>
              </a:rPr>
              <a:t>gemoc</a:t>
            </a:r>
            <a:r>
              <a:rPr lang="en-US" sz="1800" u="sng" dirty="0" smtClean="0">
                <a:solidFill>
                  <a:schemeClr val="bg2"/>
                </a:solidFill>
              </a:rPr>
              <a:t>/MODELS2017Tutorial</a:t>
            </a:r>
            <a:endParaRPr lang="en-US" sz="1800" kern="0" dirty="0">
              <a:solidFill>
                <a:schemeClr val="bg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038" y="4509120"/>
            <a:ext cx="444500" cy="342900"/>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4112748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Eclipse as a platform</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37</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a:t>I</a:t>
            </a:r>
            <a:r>
              <a:rPr lang="en-US" sz="2400" dirty="0" smtClean="0"/>
              <a:t>ntegrated </a:t>
            </a:r>
            <a:r>
              <a:rPr lang="en-US" sz="2400" dirty="0"/>
              <a:t>development </a:t>
            </a:r>
            <a:r>
              <a:rPr lang="en-US" sz="2400" dirty="0" smtClean="0"/>
              <a:t>platform with </a:t>
            </a:r>
            <a:r>
              <a:rPr lang="en-US" sz="2400" dirty="0"/>
              <a:t>base workspace and an extensible plug-in system</a:t>
            </a:r>
          </a:p>
          <a:p>
            <a:pPr marL="342900" indent="-342900">
              <a:lnSpc>
                <a:spcPct val="120000"/>
              </a:lnSpc>
              <a:spcBef>
                <a:spcPts val="600"/>
              </a:spcBef>
              <a:buFont typeface="Arial" charset="0"/>
              <a:buChar char="•"/>
            </a:pPr>
            <a:r>
              <a:rPr lang="en-US" sz="2400" dirty="0"/>
              <a:t>Contribute to existing IDE</a:t>
            </a:r>
          </a:p>
          <a:p>
            <a:pPr marL="1076212" lvl="2" indent="-342900">
              <a:lnSpc>
                <a:spcPct val="120000"/>
              </a:lnSpc>
              <a:spcBef>
                <a:spcPts val="600"/>
              </a:spcBef>
              <a:buFont typeface="Arial" charset="0"/>
              <a:buChar char="•"/>
            </a:pPr>
            <a:r>
              <a:rPr lang="en-US" dirty="0"/>
              <a:t>Open structure with </a:t>
            </a:r>
            <a:r>
              <a:rPr lang="en-US" dirty="0" smtClean="0"/>
              <a:t>third party </a:t>
            </a:r>
            <a:r>
              <a:rPr lang="en-US" dirty="0"/>
              <a:t>contributions</a:t>
            </a:r>
          </a:p>
          <a:p>
            <a:pPr marL="1076212" lvl="2" indent="-342900">
              <a:lnSpc>
                <a:spcPct val="120000"/>
              </a:lnSpc>
              <a:spcBef>
                <a:spcPts val="600"/>
              </a:spcBef>
              <a:buFont typeface="Arial" charset="0"/>
              <a:buChar char="•"/>
            </a:pPr>
            <a:r>
              <a:rPr lang="en-US" dirty="0"/>
              <a:t>Update site, market place, …</a:t>
            </a:r>
          </a:p>
          <a:p>
            <a:pPr marL="342900" indent="-342900">
              <a:lnSpc>
                <a:spcPct val="120000"/>
              </a:lnSpc>
              <a:spcBef>
                <a:spcPts val="600"/>
              </a:spcBef>
              <a:buFont typeface="Arial" charset="0"/>
              <a:buChar char="•"/>
            </a:pPr>
            <a:r>
              <a:rPr lang="en-US" sz="2400" dirty="0"/>
              <a:t>Or create your own application</a:t>
            </a:r>
          </a:p>
          <a:p>
            <a:pPr marL="1076212" lvl="2" indent="-342900">
              <a:lnSpc>
                <a:spcPct val="120000"/>
              </a:lnSpc>
              <a:spcBef>
                <a:spcPts val="600"/>
              </a:spcBef>
              <a:buFont typeface="Arial" charset="0"/>
              <a:buChar char="•"/>
            </a:pPr>
            <a:r>
              <a:rPr lang="en-US" dirty="0"/>
              <a:t>Rich Client Platform (RCP) for </a:t>
            </a:r>
            <a:r>
              <a:rPr lang="en-US" dirty="0" smtClean="0"/>
              <a:t>general </a:t>
            </a:r>
            <a:r>
              <a:rPr lang="en-US" dirty="0"/>
              <a:t>purpose </a:t>
            </a:r>
            <a:r>
              <a:rPr lang="en-US" dirty="0" smtClean="0"/>
              <a:t>applications</a:t>
            </a:r>
          </a:p>
          <a:p>
            <a:pPr marL="361945" lvl="1" indent="-342900">
              <a:lnSpc>
                <a:spcPct val="120000"/>
              </a:lnSpc>
              <a:spcBef>
                <a:spcPts val="600"/>
              </a:spcBef>
              <a:buFont typeface="Arial" charset="0"/>
              <a:buChar char="•"/>
            </a:pPr>
            <a:r>
              <a:rPr lang="en-US" b="1" dirty="0" smtClean="0"/>
              <a:t>Don’t </a:t>
            </a:r>
            <a:r>
              <a:rPr lang="en-US" b="1" dirty="0"/>
              <a:t>be afraid of the number of </a:t>
            </a:r>
            <a:r>
              <a:rPr lang="en-US" b="1" dirty="0" smtClean="0"/>
              <a:t>workspace projects </a:t>
            </a:r>
          </a:p>
          <a:p>
            <a:pPr marL="1076212" lvl="2" indent="-342900">
              <a:lnSpc>
                <a:spcPct val="120000"/>
              </a:lnSpc>
              <a:spcBef>
                <a:spcPts val="600"/>
              </a:spcBef>
              <a:buFont typeface="Arial" charset="0"/>
              <a:buChar char="•"/>
            </a:pPr>
            <a:r>
              <a:rPr lang="en-US" dirty="0" smtClean="0"/>
              <a:t>Most </a:t>
            </a:r>
            <a:r>
              <a:rPr lang="en-US" dirty="0"/>
              <a:t>of them are due to </a:t>
            </a:r>
            <a:r>
              <a:rPr lang="en-US" dirty="0" smtClean="0"/>
              <a:t>splitting the java </a:t>
            </a:r>
            <a:r>
              <a:rPr lang="en-US" dirty="0"/>
              <a:t>packages for easier deployment and dependency management.</a:t>
            </a:r>
          </a:p>
          <a:p>
            <a:pPr marL="361945" lvl="1" indent="-342900">
              <a:lnSpc>
                <a:spcPct val="120000"/>
              </a:lnSpc>
              <a:spcBef>
                <a:spcPts val="600"/>
              </a:spcBef>
              <a:buFont typeface="Arial" charset="0"/>
              <a:buChar char="•"/>
            </a:pPr>
            <a:endParaRPr lang="en-US" dirty="0" smtClean="0"/>
          </a:p>
          <a:p>
            <a:pPr marL="1076212" lvl="2" indent="-342900">
              <a:lnSpc>
                <a:spcPct val="120000"/>
              </a:lnSpc>
              <a:spcBef>
                <a:spcPts val="600"/>
              </a:spcBef>
              <a:buFont typeface="Arial" charset="0"/>
              <a:buChar char="•"/>
            </a:pP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88237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workbench vs. language workbench</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38</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We use eclipse as a </a:t>
            </a:r>
            <a:r>
              <a:rPr lang="en-US" sz="2400" b="1" dirty="0" smtClean="0"/>
              <a:t>language workbench </a:t>
            </a:r>
            <a:r>
              <a:rPr lang="en-US" sz="2400" dirty="0" smtClean="0"/>
              <a:t>in which we define the constituents of and services for languages in form of </a:t>
            </a:r>
            <a:r>
              <a:rPr lang="en-US" sz="2400" b="1" dirty="0" smtClean="0"/>
              <a:t>eclipse plugins</a:t>
            </a:r>
            <a:r>
              <a:rPr lang="en-US" sz="2400" dirty="0" smtClean="0"/>
              <a:t>.</a:t>
            </a:r>
          </a:p>
          <a:p>
            <a:pPr marL="342900" indent="-342900">
              <a:lnSpc>
                <a:spcPct val="120000"/>
              </a:lnSpc>
              <a:spcBef>
                <a:spcPts val="600"/>
              </a:spcBef>
              <a:buFont typeface="Arial" charset="0"/>
              <a:buChar char="•"/>
            </a:pPr>
            <a:endParaRPr lang="en-US" sz="1400" dirty="0"/>
          </a:p>
          <a:p>
            <a:pPr marL="342900" indent="-342900">
              <a:lnSpc>
                <a:spcPct val="120000"/>
              </a:lnSpc>
              <a:spcBef>
                <a:spcPts val="600"/>
              </a:spcBef>
              <a:buFont typeface="Arial" charset="0"/>
              <a:buChar char="•"/>
            </a:pPr>
            <a:r>
              <a:rPr lang="en-US" sz="2400" dirty="0" smtClean="0"/>
              <a:t>From this we start another eclipse instance </a:t>
            </a:r>
            <a:r>
              <a:rPr lang="mr-IN" sz="2400" dirty="0" smtClean="0"/>
              <a:t>–</a:t>
            </a:r>
            <a:r>
              <a:rPr lang="en-US" sz="2400" dirty="0" smtClean="0"/>
              <a:t> the </a:t>
            </a:r>
            <a:r>
              <a:rPr lang="en-US" sz="2400" b="1" dirty="0" smtClean="0"/>
              <a:t>modeling workbench</a:t>
            </a:r>
            <a:r>
              <a:rPr lang="en-US" sz="2400" dirty="0" smtClean="0"/>
              <a:t>.</a:t>
            </a:r>
          </a:p>
          <a:p>
            <a:pPr marL="342900" indent="-342900">
              <a:lnSpc>
                <a:spcPct val="120000"/>
              </a:lnSpc>
              <a:spcBef>
                <a:spcPts val="600"/>
              </a:spcBef>
              <a:buFont typeface="Arial" charset="0"/>
              <a:buChar char="•"/>
            </a:pPr>
            <a:endParaRPr lang="en-US" sz="1400" dirty="0" smtClean="0"/>
          </a:p>
          <a:p>
            <a:pPr marL="342900" indent="-342900">
              <a:lnSpc>
                <a:spcPct val="120000"/>
              </a:lnSpc>
              <a:spcBef>
                <a:spcPts val="600"/>
              </a:spcBef>
              <a:buFont typeface="Arial" charset="0"/>
              <a:buChar char="•"/>
            </a:pPr>
            <a:r>
              <a:rPr lang="en-US" sz="2400" dirty="0" smtClean="0"/>
              <a:t>Into this, we deploy the </a:t>
            </a:r>
            <a:r>
              <a:rPr lang="en-US" sz="2400" b="1" dirty="0" smtClean="0"/>
              <a:t>tools and services to create models</a:t>
            </a:r>
            <a:r>
              <a:rPr lang="en-US" sz="2400" dirty="0" smtClean="0"/>
              <a:t> conforming to the language(s) defined in the language workbench.</a:t>
            </a: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46351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491614" y="908720"/>
            <a:ext cx="8472874" cy="5184576"/>
          </a:xfrm>
        </p:spPr>
        <p:txBody>
          <a:bodyPr numCol="1"/>
          <a:lstStyle/>
          <a:p>
            <a:pPr marL="342900" indent="-342900">
              <a:buFont typeface="Arial" panose="020B0604020202020204" pitchFamily="34" charset="0"/>
              <a:buChar char="•"/>
            </a:pPr>
            <a:r>
              <a:rPr lang="en-US" sz="1800" dirty="0" smtClean="0"/>
              <a:t>Teaser: </a:t>
            </a:r>
            <a:r>
              <a:rPr lang="en-US" sz="1800" dirty="0" err="1"/>
              <a:t>x</a:t>
            </a:r>
            <a:r>
              <a:rPr lang="en-US" sz="1800" dirty="0" err="1" smtClean="0"/>
              <a:t>FSM</a:t>
            </a:r>
            <a:r>
              <a:rPr lang="en-US" sz="1800" dirty="0" smtClean="0"/>
              <a:t> Example  </a:t>
            </a:r>
          </a:p>
          <a:p>
            <a:pPr marL="342900" indent="-342900">
              <a:buFont typeface="Arial" panose="020B0604020202020204" pitchFamily="34" charset="0"/>
              <a:buChar char="•"/>
            </a:pPr>
            <a:r>
              <a:rPr lang="en-US" sz="1800" dirty="0" smtClean="0"/>
              <a:t>Abstract syntax: </a:t>
            </a:r>
            <a:r>
              <a:rPr lang="en-US" sz="1800" dirty="0" err="1" smtClean="0"/>
              <a:t>Ecore</a:t>
            </a:r>
            <a:endParaRPr lang="en-US" sz="1800" dirty="0" smtClean="0"/>
          </a:p>
          <a:p>
            <a:pPr marL="342900" indent="-342900">
              <a:buFont typeface="Arial" panose="020B0604020202020204" pitchFamily="34" charset="0"/>
              <a:buChar char="•"/>
            </a:pPr>
            <a:r>
              <a:rPr lang="en-US" sz="1800" dirty="0" smtClean="0"/>
              <a:t>Graphical concrete syntax: Sirius</a:t>
            </a:r>
          </a:p>
          <a:p>
            <a:pPr marL="342900" indent="-342900">
              <a:buFont typeface="Arial" panose="020B0604020202020204" pitchFamily="34" charset="0"/>
              <a:buChar char="•"/>
            </a:pPr>
            <a:r>
              <a:rPr lang="en-US" sz="1800" dirty="0" smtClean="0"/>
              <a:t>Execution semantics: </a:t>
            </a:r>
            <a:r>
              <a:rPr lang="en-US" sz="1800" dirty="0" err="1" smtClean="0"/>
              <a:t>Kermeta</a:t>
            </a:r>
            <a:r>
              <a:rPr lang="en-US" sz="1800" dirty="0" smtClean="0"/>
              <a:t>/</a:t>
            </a:r>
            <a:r>
              <a:rPr lang="en-US" sz="1800" dirty="0" err="1" smtClean="0"/>
              <a:t>MoCCML</a:t>
            </a:r>
            <a:endParaRPr lang="en-US" sz="1800" dirty="0" smtClean="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smtClean="0"/>
          </a:p>
          <a:p>
            <a:pPr marL="0" indent="0"/>
            <a:r>
              <a:rPr lang="en-US" sz="1800" dirty="0" smtClean="0"/>
              <a:t>2 parts:</a:t>
            </a:r>
          </a:p>
          <a:p>
            <a:pPr marL="285750" indent="-285750">
              <a:buFont typeface="Arial" charset="0"/>
              <a:buChar char="•"/>
            </a:pPr>
            <a:r>
              <a:rPr lang="en-US" sz="1800" dirty="0"/>
              <a:t>Breathe Life Into Your Designer</a:t>
            </a:r>
            <a:r>
              <a:rPr lang="en-US" sz="1800" dirty="0" smtClean="0"/>
              <a:t>!</a:t>
            </a:r>
          </a:p>
          <a:p>
            <a:pPr marL="285750" indent="-285750">
              <a:buFont typeface="Arial" charset="0"/>
              <a:buChar char="•"/>
            </a:pPr>
            <a:r>
              <a:rPr lang="en-US" sz="1800" dirty="0"/>
              <a:t>Weave Concurrency Constraints Into Your DSL!</a:t>
            </a:r>
          </a:p>
        </p:txBody>
      </p:sp>
      <p:grpSp>
        <p:nvGrpSpPr>
          <p:cNvPr id="12" name="Groupe 11"/>
          <p:cNvGrpSpPr/>
          <p:nvPr/>
        </p:nvGrpSpPr>
        <p:grpSpPr>
          <a:xfrm>
            <a:off x="5988159" y="836712"/>
            <a:ext cx="2688297" cy="2016224"/>
            <a:chOff x="4932040" y="4566810"/>
            <a:chExt cx="877805" cy="658354"/>
          </a:xfrm>
        </p:grpSpPr>
        <p:pic>
          <p:nvPicPr>
            <p:cNvPr id="11" name="Image 10"/>
            <p:cNvPicPr>
              <a:picLocks noChangeAspect="1"/>
            </p:cNvPicPr>
            <p:nvPr/>
          </p:nvPicPr>
          <p:blipFill>
            <a:blip r:embed="rId2"/>
            <a:stretch>
              <a:fillRect/>
            </a:stretch>
          </p:blipFill>
          <p:spPr>
            <a:xfrm>
              <a:off x="4932040" y="4566810"/>
              <a:ext cx="877805" cy="658354"/>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639" y="4668273"/>
              <a:ext cx="479488" cy="464931"/>
            </a:xfrm>
            <a:prstGeom prst="rect">
              <a:avLst/>
            </a:prstGeom>
          </p:spPr>
        </p:pic>
      </p:grpSp>
      <p:sp>
        <p:nvSpPr>
          <p:cNvPr id="2" name="Titre 1"/>
          <p:cNvSpPr>
            <a:spLocks noGrp="1"/>
          </p:cNvSpPr>
          <p:nvPr>
            <p:ph type="title"/>
          </p:nvPr>
        </p:nvSpPr>
        <p:spPr/>
        <p:txBody>
          <a:bodyPr/>
          <a:lstStyle/>
          <a:p>
            <a:r>
              <a:rPr lang="en-US" dirty="0" smtClean="0"/>
              <a:t>Hands on - content</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39</a:t>
            </a:fld>
            <a:endParaRPr lang="en-US" dirty="0"/>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620773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p:cNvPicPr>
            <a:picLocks noChangeAspect="1"/>
          </p:cNvPicPr>
          <p:nvPr/>
        </p:nvPicPr>
        <p:blipFill>
          <a:blip r:embed="rId3"/>
          <a:stretch>
            <a:fillRect/>
          </a:stretch>
        </p:blipFill>
        <p:spPr>
          <a:xfrm>
            <a:off x="6655759" y="4973232"/>
            <a:ext cx="1227200" cy="1058460"/>
          </a:xfrm>
          <a:prstGeom prst="rect">
            <a:avLst/>
          </a:prstGeom>
        </p:spPr>
      </p:pic>
      <p:pic>
        <p:nvPicPr>
          <p:cNvPr id="27" name="Image 26"/>
          <p:cNvPicPr>
            <a:picLocks noChangeAspect="1"/>
          </p:cNvPicPr>
          <p:nvPr/>
        </p:nvPicPr>
        <p:blipFill rotWithShape="1">
          <a:blip r:embed="rId4"/>
          <a:srcRect t="24730" b="17007"/>
          <a:stretch/>
        </p:blipFill>
        <p:spPr>
          <a:xfrm>
            <a:off x="6660879" y="4039836"/>
            <a:ext cx="2260768" cy="922040"/>
          </a:xfrm>
          <a:prstGeom prst="rect">
            <a:avLst/>
          </a:prstGeom>
        </p:spPr>
      </p:pic>
      <p:pic>
        <p:nvPicPr>
          <p:cNvPr id="28" name="Image 27"/>
          <p:cNvPicPr>
            <a:picLocks noChangeAspect="1"/>
          </p:cNvPicPr>
          <p:nvPr/>
        </p:nvPicPr>
        <p:blipFill rotWithShape="1">
          <a:blip r:embed="rId5"/>
          <a:srcRect l="23936" r="5484"/>
          <a:stretch/>
        </p:blipFill>
        <p:spPr>
          <a:xfrm>
            <a:off x="7893710" y="4879564"/>
            <a:ext cx="1200944" cy="987980"/>
          </a:xfrm>
          <a:prstGeom prst="rect">
            <a:avLst/>
          </a:prstGeom>
        </p:spPr>
      </p:pic>
      <p:pic>
        <p:nvPicPr>
          <p:cNvPr id="9" name="Image 8"/>
          <p:cNvPicPr>
            <a:picLocks noChangeAspect="1"/>
          </p:cNvPicPr>
          <p:nvPr/>
        </p:nvPicPr>
        <p:blipFill>
          <a:blip r:embed="rId6"/>
          <a:stretch>
            <a:fillRect/>
          </a:stretch>
        </p:blipFill>
        <p:spPr>
          <a:xfrm>
            <a:off x="898795" y="4292021"/>
            <a:ext cx="2117080" cy="1323175"/>
          </a:xfrm>
          <a:prstGeom prst="rect">
            <a:avLst/>
          </a:prstGeom>
        </p:spPr>
      </p:pic>
      <p:sp>
        <p:nvSpPr>
          <p:cNvPr id="2" name="Title 1"/>
          <p:cNvSpPr>
            <a:spLocks noGrp="1"/>
          </p:cNvSpPr>
          <p:nvPr>
            <p:ph type="title"/>
          </p:nvPr>
        </p:nvSpPr>
        <p:spPr/>
        <p:txBody>
          <a:bodyPr/>
          <a:lstStyle/>
          <a:p>
            <a:r>
              <a:rPr lang="en-US" dirty="0" smtClean="0"/>
              <a:t>Complex Software-Intensive Systems</a:t>
            </a:r>
            <a:endParaRPr lang="en-US" dirty="0"/>
          </a:p>
        </p:txBody>
      </p:sp>
      <p:pic>
        <p:nvPicPr>
          <p:cNvPr id="15" name="Picture 2" descr="http://www.thalesgroup.com/Resizer.ashx?i=/uploadedImages/Portfolio/Defence/system%20of%20systems%20illustration.jpg&amp;w=230"/>
          <p:cNvPicPr>
            <a:picLocks noChangeAspect="1" noChangeArrowheads="1"/>
          </p:cNvPicPr>
          <p:nvPr/>
        </p:nvPicPr>
        <p:blipFill>
          <a:blip r:embed="rId7"/>
          <a:srcRect/>
          <a:stretch>
            <a:fillRect/>
          </a:stretch>
        </p:blipFill>
        <p:spPr bwMode="auto">
          <a:xfrm>
            <a:off x="3356889" y="908720"/>
            <a:ext cx="3195847" cy="1772073"/>
          </a:xfrm>
          <a:prstGeom prst="rect">
            <a:avLst/>
          </a:prstGeom>
          <a:noFill/>
          <a:ln w="9525">
            <a:noFill/>
            <a:miter lim="800000"/>
            <a:headEnd/>
            <a:tailEnd/>
          </a:ln>
        </p:spPr>
      </p:pic>
      <p:pic>
        <p:nvPicPr>
          <p:cNvPr id="1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3514" y="4426268"/>
            <a:ext cx="2514709" cy="18860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7"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766" y="1161896"/>
            <a:ext cx="2734054" cy="1822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8" name="Image 17"/>
          <p:cNvPicPr>
            <a:picLocks noChangeAspect="1"/>
          </p:cNvPicPr>
          <p:nvPr/>
        </p:nvPicPr>
        <p:blipFill>
          <a:blip r:embed="rId10"/>
          <a:stretch>
            <a:fillRect/>
          </a:stretch>
        </p:blipFill>
        <p:spPr>
          <a:xfrm>
            <a:off x="21326" y="2801380"/>
            <a:ext cx="2088232" cy="1464879"/>
          </a:xfrm>
          <a:prstGeom prst="rect">
            <a:avLst/>
          </a:prstGeom>
        </p:spPr>
      </p:pic>
      <p:pic>
        <p:nvPicPr>
          <p:cNvPr id="2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9946" y="1556792"/>
            <a:ext cx="2734054" cy="20509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1" name="Image 20"/>
          <p:cNvPicPr>
            <a:picLocks noChangeAspect="1"/>
          </p:cNvPicPr>
          <p:nvPr/>
        </p:nvPicPr>
        <p:blipFill>
          <a:blip r:embed="rId12"/>
          <a:stretch>
            <a:fillRect/>
          </a:stretch>
        </p:blipFill>
        <p:spPr>
          <a:xfrm>
            <a:off x="2867770" y="2422863"/>
            <a:ext cx="3425696" cy="2384405"/>
          </a:xfrm>
          <a:prstGeom prst="rect">
            <a:avLst/>
          </a:prstGeom>
        </p:spPr>
      </p:pic>
      <p:sp>
        <p:nvSpPr>
          <p:cNvPr id="29" name="Rectangle 28"/>
          <p:cNvSpPr/>
          <p:nvPr/>
        </p:nvSpPr>
        <p:spPr bwMode="auto">
          <a:xfrm>
            <a:off x="1023288" y="1988840"/>
            <a:ext cx="7200800" cy="2661565"/>
          </a:xfrm>
          <a:prstGeom prst="rect">
            <a:avLst/>
          </a:prstGeom>
          <a:solidFill>
            <a:schemeClr val="bg1">
              <a:alpha val="95000"/>
            </a:schemeClr>
          </a:solidFill>
          <a:ln w="25400" cap="flat" cmpd="sng" algn="ctr">
            <a:solidFill>
              <a:srgbClr val="000000"/>
            </a:solidFill>
            <a:prstDash val="solid"/>
            <a:round/>
            <a:headEnd type="none" w="med" len="med"/>
            <a:tailEnd type="none" w="med" len="med"/>
          </a:ln>
          <a:effectLst/>
          <a:extLst/>
        </p:spPr>
        <p:txBody>
          <a:bodyPr vert="horz" wrap="none" lIns="47968" tIns="23999" rIns="0" bIns="23999" numCol="1" rtlCol="0" anchor="ctr" anchorCtr="0" compatLnSpc="1">
            <a:prstTxWarp prst="textNoShape">
              <a:avLst/>
            </a:prstTxWarp>
          </a:bodyPr>
          <a:lstStyle/>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Multi-engineering approach</a:t>
            </a:r>
          </a:p>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Domain-specific modeling</a:t>
            </a:r>
          </a:p>
          <a:p>
            <a:pPr marL="680400" indent="-571500">
              <a:spcBef>
                <a:spcPts val="600"/>
              </a:spcBef>
              <a:buFont typeface="Arial"/>
              <a:buChar char="•"/>
            </a:pPr>
            <a:r>
              <a:rPr lang="en-US" sz="2800" b="1" dirty="0">
                <a:solidFill>
                  <a:srgbClr val="FF0000"/>
                </a:solidFill>
                <a:latin typeface="Helvetica Neue Light" charset="0"/>
                <a:ea typeface="ヒラギノ角ゴ ProN W3" charset="0"/>
                <a:cs typeface="ヒラギノ角ゴ ProN W3" charset="0"/>
                <a:sym typeface="Helvetica Neue Light" charset="0"/>
              </a:rPr>
              <a:t>High variability and </a:t>
            </a:r>
            <a:r>
              <a:rPr lang="en-US" sz="2800" b="1" dirty="0" smtClean="0">
                <a:solidFill>
                  <a:srgbClr val="FF0000"/>
                </a:solidFill>
                <a:latin typeface="Helvetica Neue Light" charset="0"/>
                <a:ea typeface="ヒラギノ角ゴ ProN W3" charset="0"/>
                <a:cs typeface="ヒラギノ角ゴ ProN W3" charset="0"/>
                <a:sym typeface="Helvetica Neue Light" charset="0"/>
              </a:rPr>
              <a:t>customization </a:t>
            </a:r>
          </a:p>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Software as integration layer</a:t>
            </a:r>
          </a:p>
          <a:p>
            <a:pPr marL="680400" indent="-571500">
              <a:spcBef>
                <a:spcPts val="600"/>
              </a:spcBef>
              <a:buFont typeface="Arial"/>
              <a:buChar char="•"/>
            </a:pPr>
            <a:r>
              <a:rPr lang="en-US" sz="2800" b="1" dirty="0">
                <a:solidFill>
                  <a:srgbClr val="FF0000"/>
                </a:solidFill>
                <a:latin typeface="Helvetica Neue Light" charset="0"/>
                <a:ea typeface="ヒラギノ角ゴ ProN W3" charset="0"/>
                <a:cs typeface="ヒラギノ角ゴ ProN W3" charset="0"/>
                <a:sym typeface="Helvetica Neue Light" charset="0"/>
              </a:rPr>
              <a:t>Openness and dynamicity </a:t>
            </a:r>
          </a:p>
        </p:txBody>
      </p:sp>
      <p:sp>
        <p:nvSpPr>
          <p:cNvPr id="30"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4</a:t>
            </a:fld>
            <a:endParaRPr lang="fr-FR"/>
          </a:p>
        </p:txBody>
      </p:sp>
      <p:sp>
        <p:nvSpPr>
          <p:cNvPr id="19"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22" name="Rectangle 2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3" name="Imag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90937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Breathe Life Into Your Designer!</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40</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146500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outline (see README)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41</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0" indent="0"/>
            <a:r>
              <a:rPr lang="en-US" sz="1800" b="1" dirty="0" smtClean="0"/>
              <a:t>2.1. Overview the language example provided for the tutorial</a:t>
            </a:r>
          </a:p>
          <a:p>
            <a:pPr marL="0" indent="0"/>
            <a:r>
              <a:rPr lang="en-US" sz="1800" b="1" dirty="0" smtClean="0"/>
              <a:t>2.2. Playing with the modeling workbench</a:t>
            </a:r>
          </a:p>
          <a:p>
            <a:pPr marL="0" indent="0"/>
            <a:r>
              <a:rPr lang="en-US" sz="1800" b="1" dirty="0" smtClean="0"/>
              <a:t>2.3. Complementing the execution semantics</a:t>
            </a:r>
          </a:p>
          <a:p>
            <a:pPr marL="0" indent="0"/>
            <a:r>
              <a:rPr lang="en-US" sz="1800" b="1" dirty="0" smtClean="0"/>
              <a:t>2.4. Deploying the modeling workbench and playing with the example model</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022245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a:t>2.1. Overview the language example provided for the tutorial</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42</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342900" indent="-342900">
              <a:buFont typeface="+mj-lt"/>
              <a:buAutoNum type="arabicPeriod"/>
            </a:pPr>
            <a:r>
              <a:rPr lang="en-US" sz="1800" b="1" dirty="0" smtClean="0"/>
              <a:t>Clone the </a:t>
            </a:r>
            <a:r>
              <a:rPr lang="en-US" sz="1800" b="1" dirty="0" err="1" smtClean="0"/>
              <a:t>Github</a:t>
            </a:r>
            <a:r>
              <a:rPr lang="en-US" sz="1800" b="1" dirty="0" smtClean="0"/>
              <a:t> repo of the tutorial</a:t>
            </a:r>
          </a:p>
          <a:p>
            <a:pPr marL="342900" indent="-342900">
              <a:buFont typeface="+mj-lt"/>
              <a:buAutoNum type="arabicPeriod"/>
            </a:pPr>
            <a:r>
              <a:rPr lang="en-US" sz="1800" b="1" dirty="0" smtClean="0"/>
              <a:t>Start the GEMOC Studio on a fresh workspace</a:t>
            </a:r>
          </a:p>
          <a:p>
            <a:pPr marL="342900" indent="-342900">
              <a:buFont typeface="+mj-lt"/>
              <a:buAutoNum type="arabicPeriod"/>
            </a:pPr>
            <a:r>
              <a:rPr lang="en-US" sz="1800" b="1" dirty="0" smtClean="0"/>
              <a:t>Import in your workspace the projects from /code/</a:t>
            </a:r>
            <a:r>
              <a:rPr lang="en-US" sz="1800" b="1" dirty="0" err="1" smtClean="0"/>
              <a:t>languagewb</a:t>
            </a:r>
            <a:r>
              <a:rPr lang="en-US" sz="1800" b="1" dirty="0" smtClean="0"/>
              <a:t>/*</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164" y="2709089"/>
            <a:ext cx="6490182" cy="3456384"/>
          </a:xfrm>
          <a:prstGeom prst="rect">
            <a:avLst/>
          </a:prstGeom>
        </p:spPr>
      </p:pic>
    </p:spTree>
    <p:extLst>
      <p:ext uri="{BB962C8B-B14F-4D97-AF65-F5344CB8AC3E}">
        <p14:creationId xmlns:p14="http://schemas.microsoft.com/office/powerpoint/2010/main" val="1099143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43</a:t>
            </a:fld>
            <a:endParaRPr lang="fr-FR"/>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9002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a:p>
        </p:txBody>
      </p:sp>
      <p:sp>
        <p:nvSpPr>
          <p:cNvPr id="4" name="Espace réservé du pied de page 3"/>
          <p:cNvSpPr>
            <a:spLocks noGrp="1"/>
          </p:cNvSpPr>
          <p:nvPr>
            <p:ph type="ftr" sz="quarter" idx="11"/>
          </p:nvPr>
        </p:nvSpPr>
        <p:spPr/>
        <p:txBody>
          <a:bodyPr/>
          <a:lstStyle/>
          <a:p>
            <a:r>
              <a:rPr lang="en-US" smtClean="0"/>
              <a:t>GEMOC Studio Tutorial </a:t>
            </a:r>
            <a:r>
              <a:rPr lang="mr-IN" smtClean="0"/>
              <a:t>–</a:t>
            </a:r>
            <a:r>
              <a:rPr lang="en-US" smtClean="0"/>
              <a:t> ICSA 2017 </a:t>
            </a:r>
            <a:endParaRPr lang="en-US" dirty="0"/>
          </a:p>
        </p:txBody>
      </p:sp>
      <p:sp>
        <p:nvSpPr>
          <p:cNvPr id="5" name="Espace réservé du numéro de diapositive 4"/>
          <p:cNvSpPr>
            <a:spLocks noGrp="1"/>
          </p:cNvSpPr>
          <p:nvPr>
            <p:ph type="sldNum" sz="quarter" idx="12"/>
          </p:nvPr>
        </p:nvSpPr>
        <p:spPr/>
        <p:txBody>
          <a:bodyPr/>
          <a:lstStyle/>
          <a:p>
            <a:pPr>
              <a:defRPr/>
            </a:pPr>
            <a:r>
              <a:rPr lang="fr-FR" smtClean="0"/>
              <a:t>- </a:t>
            </a:r>
            <a:fld id="{9509B585-7D53-430F-9A38-89F42C58FA25}" type="slidenum">
              <a:rPr lang="fr-FR" smtClean="0"/>
              <a:pPr>
                <a:defRPr/>
              </a:pPr>
              <a:t>44</a:t>
            </a:fld>
            <a:endParaRPr lang="fr-FR"/>
          </a:p>
        </p:txBody>
      </p:sp>
    </p:spTree>
    <p:extLst>
      <p:ext uri="{BB962C8B-B14F-4D97-AF65-F5344CB8AC3E}">
        <p14:creationId xmlns:p14="http://schemas.microsoft.com/office/powerpoint/2010/main" val="2142725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2" y="4406903"/>
            <a:ext cx="8170167" cy="1362075"/>
          </a:xfrm>
        </p:spPr>
        <p:txBody>
          <a:bodyPr/>
          <a:lstStyle/>
          <a:p>
            <a:r>
              <a:rPr lang="en-US" dirty="0"/>
              <a:t>Weave Concurrency Constraints Into Your DSL!</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45</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6443125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46</a:t>
            </a:fld>
            <a:endParaRPr lang="fr-FR"/>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71810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47</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3487149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48</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BCOOL</a:t>
            </a:r>
            <a:endParaRPr lang="en-US" dirty="0" smtClean="0"/>
          </a:p>
          <a:p>
            <a:pPr marL="1076212" lvl="2" indent="-342900">
              <a:lnSpc>
                <a:spcPct val="120000"/>
              </a:lnSpc>
              <a:spcBef>
                <a:spcPts val="600"/>
              </a:spcBef>
              <a:buFont typeface="Arial" charset="0"/>
              <a:buChar char="•"/>
            </a:pP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366662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stretch>
            <a:fillRect/>
          </a:stretch>
        </p:blipFill>
        <p:spPr>
          <a:xfrm>
            <a:off x="0" y="-5085"/>
            <a:ext cx="9144000" cy="6849534"/>
          </a:xfrm>
          <a:prstGeom prst="rect">
            <a:avLst/>
          </a:prstGeom>
        </p:spPr>
      </p:pic>
      <p:sp>
        <p:nvSpPr>
          <p:cNvPr id="167" name="Sound yet Flexible Modeling:…"/>
          <p:cNvSpPr txBox="1">
            <a:spLocks noGrp="1"/>
          </p:cNvSpPr>
          <p:nvPr>
            <p:ph type="body" sz="quarter" idx="13"/>
          </p:nvPr>
        </p:nvSpPr>
        <p:spPr>
          <a:xfrm>
            <a:off x="1071937" y="296883"/>
            <a:ext cx="4705183" cy="970357"/>
          </a:xfrm>
          <a:prstGeom prst="rect">
            <a:avLst/>
          </a:prstGeom>
        </p:spPr>
        <p:txBody>
          <a:bodyPr>
            <a:normAutofit fontScale="32500" lnSpcReduction="20000"/>
          </a:bodyPr>
          <a:lstStyle/>
          <a:p>
            <a:pPr defTabSz="386106">
              <a:spcBef>
                <a:spcPts val="1477"/>
              </a:spcBef>
              <a:defRPr sz="5076"/>
            </a:pPr>
            <a:r>
              <a:rPr lang="en-US" sz="6328" b="1" cap="none" dirty="0">
                <a:latin typeface="Arial Rounded MT Bold" charset="0"/>
                <a:ea typeface="Arial Rounded MT Bold" charset="0"/>
                <a:cs typeface="Arial Rounded MT Bold" charset="0"/>
              </a:rPr>
              <a:t>Hack your own languages?</a:t>
            </a:r>
            <a:r>
              <a:rPr lang="en-US" sz="5625" b="1" cap="none" dirty="0">
                <a:latin typeface="Arial Rounded MT Bold" charset="0"/>
                <a:ea typeface="Arial Rounded MT Bold" charset="0"/>
                <a:cs typeface="Arial Rounded MT Bold" charset="0"/>
              </a:rPr>
              <a:t> </a:t>
            </a:r>
          </a:p>
          <a:p>
            <a:pPr defTabSz="386106">
              <a:lnSpc>
                <a:spcPct val="130000"/>
              </a:lnSpc>
              <a:spcBef>
                <a:spcPts val="1477"/>
              </a:spcBef>
              <a:defRPr sz="5076"/>
            </a:pPr>
            <a:r>
              <a:rPr lang="en-US" sz="3569" b="1" cap="none" dirty="0">
                <a:latin typeface="Arial Rounded MT Bold" charset="0"/>
                <a:ea typeface="Arial Rounded MT Bold" charset="0"/>
                <a:cs typeface="Arial Rounded MT Bold" charset="0"/>
              </a:rPr>
              <a:t>Join us in the MDE/SLE group of the CNRS IRIT lab, in a freshly rebuilt campus of the warm city of Toulouse!</a:t>
            </a:r>
          </a:p>
        </p:txBody>
      </p:sp>
      <p:sp>
        <p:nvSpPr>
          <p:cNvPr id="4" name="Espace réservé du texte 3"/>
          <p:cNvSpPr>
            <a:spLocks noGrp="1"/>
          </p:cNvSpPr>
          <p:nvPr>
            <p:ph type="body" sz="quarter" idx="15"/>
          </p:nvPr>
        </p:nvSpPr>
        <p:spPr>
          <a:xfrm>
            <a:off x="1767282" y="4389878"/>
            <a:ext cx="3365589" cy="970266"/>
          </a:xfrm>
        </p:spPr>
        <p:txBody>
          <a:bodyPr/>
          <a:lstStyle/>
          <a:p>
            <a:pPr algn="ctr"/>
            <a:r>
              <a:rPr lang="fr-FR" sz="2400" b="1" dirty="0">
                <a:solidFill>
                  <a:srgbClr val="FEFDFF"/>
                </a:solidFill>
              </a:rPr>
              <a:t>Open Positions </a:t>
            </a:r>
          </a:p>
          <a:p>
            <a:pPr algn="ctr"/>
            <a:r>
              <a:rPr lang="fr-FR" sz="2400" b="1" dirty="0">
                <a:solidFill>
                  <a:srgbClr val="FEFDFF"/>
                </a:solidFill>
              </a:rPr>
              <a:t>for PhD and </a:t>
            </a:r>
            <a:r>
              <a:rPr lang="fr-FR" sz="2400" b="1" dirty="0" err="1">
                <a:solidFill>
                  <a:srgbClr val="FEFDFF"/>
                </a:solidFill>
              </a:rPr>
              <a:t>Postdoc</a:t>
            </a:r>
            <a:endParaRPr lang="fr-FR" sz="2400" b="1" dirty="0">
              <a:solidFill>
                <a:srgbClr val="FEFDFF"/>
              </a:solidFill>
            </a:endParaRPr>
          </a:p>
        </p:txBody>
      </p:sp>
      <p:pic>
        <p:nvPicPr>
          <p:cNvPr id="168" name="combemale.jpg" descr="combemale.jpg"/>
          <p:cNvPicPr>
            <a:picLocks noChangeAspect="1"/>
          </p:cNvPicPr>
          <p:nvPr/>
        </p:nvPicPr>
        <p:blipFill>
          <a:blip r:embed="rId3">
            <a:extLst/>
          </a:blip>
          <a:stretch>
            <a:fillRect/>
          </a:stretch>
        </p:blipFill>
        <p:spPr>
          <a:xfrm>
            <a:off x="6204661" y="5587501"/>
            <a:ext cx="2938814" cy="1268016"/>
          </a:xfrm>
          <a:prstGeom prst="rect">
            <a:avLst/>
          </a:prstGeom>
          <a:ln w="12700">
            <a:miter lim="400000"/>
          </a:ln>
        </p:spPr>
      </p:pic>
      <p:sp>
        <p:nvSpPr>
          <p:cNvPr id="169" name="Rectangle"/>
          <p:cNvSpPr/>
          <p:nvPr/>
        </p:nvSpPr>
        <p:spPr>
          <a:xfrm>
            <a:off x="525" y="5587497"/>
            <a:ext cx="6214051" cy="1268023"/>
          </a:xfrm>
          <a:prstGeom prst="rect">
            <a:avLst/>
          </a:prstGeom>
          <a:solidFill>
            <a:srgbClr val="FFFFFF"/>
          </a:solidFill>
          <a:ln w="12700">
            <a:miter lim="400000"/>
          </a:ln>
        </p:spPr>
        <p:txBody>
          <a:bodyPr lIns="35719" tIns="35719" rIns="35719" bIns="35719" anchor="ctr"/>
          <a:lstStyle/>
          <a:p>
            <a:pPr algn="ctr">
              <a:lnSpc>
                <a:spcPct val="80000"/>
              </a:lnSpc>
              <a:spcBef>
                <a:spcPts val="0"/>
              </a:spcBef>
              <a:defRPr sz="2800" cap="all">
                <a:latin typeface="+mn-lt"/>
                <a:ea typeface="+mn-ea"/>
                <a:cs typeface="+mn-cs"/>
                <a:sym typeface="DIN Condensed"/>
              </a:defRPr>
            </a:pPr>
            <a:endParaRPr sz="1969"/>
          </a:p>
        </p:txBody>
      </p:sp>
      <p:sp>
        <p:nvSpPr>
          <p:cNvPr id="170" name="Prof. Benoit Combemale…"/>
          <p:cNvSpPr txBox="1"/>
          <p:nvPr/>
        </p:nvSpPr>
        <p:spPr>
          <a:xfrm>
            <a:off x="298788" y="5733256"/>
            <a:ext cx="5599666" cy="1088918"/>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ormAutofit/>
          </a:bodyPr>
          <a:lstStyle/>
          <a:p>
            <a:pPr defTabSz="168408">
              <a:lnSpc>
                <a:spcPct val="80000"/>
              </a:lnSpc>
              <a:spcBef>
                <a:spcPts val="0"/>
              </a:spcBef>
              <a:defRPr sz="2624" cap="all">
                <a:solidFill>
                  <a:schemeClr val="accent1"/>
                </a:solidFill>
                <a:latin typeface="DIN Alternate"/>
                <a:ea typeface="DIN Alternate"/>
                <a:cs typeface="DIN Alternate"/>
                <a:sym typeface="DIN Alternate"/>
              </a:defRPr>
            </a:pPr>
            <a:r>
              <a:rPr sz="1845" dirty="0"/>
              <a:t>Benoit Combemale</a:t>
            </a:r>
          </a:p>
          <a:p>
            <a:pPr defTabSz="168408">
              <a:lnSpc>
                <a:spcPct val="80000"/>
              </a:lnSpc>
              <a:spcBef>
                <a:spcPts val="0"/>
              </a:spcBef>
              <a:defRPr sz="1968" cap="all">
                <a:solidFill>
                  <a:schemeClr val="accent1"/>
                </a:solidFill>
                <a:latin typeface="DIN Alternate"/>
                <a:ea typeface="DIN Alternate"/>
                <a:cs typeface="DIN Alternate"/>
                <a:sym typeface="DIN Alternate"/>
              </a:defRPr>
            </a:pPr>
            <a:r>
              <a:rPr lang="fr-FR" sz="1384" dirty="0"/>
              <a:t>Professor, </a:t>
            </a:r>
            <a:r>
              <a:rPr sz="1384" dirty="0"/>
              <a:t>Univ</a:t>
            </a:r>
            <a:r>
              <a:rPr lang="fr-FR" sz="1384" dirty="0"/>
              <a:t>.</a:t>
            </a:r>
            <a:r>
              <a:rPr sz="1384" dirty="0"/>
              <a:t> Toulouse, France</a:t>
            </a:r>
          </a:p>
          <a:p>
            <a:pPr defTabSz="168408">
              <a:lnSpc>
                <a:spcPct val="80000"/>
              </a:lnSpc>
              <a:spcBef>
                <a:spcPts val="0"/>
              </a:spcBef>
              <a:defRPr sz="1968" cap="all">
                <a:solidFill>
                  <a:schemeClr val="accent1"/>
                </a:solidFill>
                <a:latin typeface="+mn-lt"/>
                <a:ea typeface="+mn-ea"/>
                <a:cs typeface="+mn-cs"/>
                <a:sym typeface="DIN Condensed"/>
              </a:defRPr>
            </a:pPr>
            <a:endParaRPr sz="1384" cap="all" dirty="0">
              <a:solidFill>
                <a:schemeClr val="accent1"/>
              </a:solidFill>
              <a:latin typeface="+mn-lt"/>
              <a:ea typeface="+mn-ea"/>
            </a:endParaRPr>
          </a:p>
          <a:p>
            <a:pPr defTabSz="168408">
              <a:lnSpc>
                <a:spcPct val="80000"/>
              </a:lnSpc>
              <a:spcBef>
                <a:spcPts val="0"/>
              </a:spcBef>
              <a:defRPr sz="1968" cap="all">
                <a:solidFill>
                  <a:schemeClr val="accent1"/>
                </a:solidFill>
                <a:latin typeface="+mn-lt"/>
                <a:ea typeface="+mn-ea"/>
                <a:cs typeface="+mn-cs"/>
                <a:sym typeface="DIN Condensed"/>
              </a:defRPr>
            </a:pPr>
            <a:r>
              <a:rPr sz="1125" dirty="0">
                <a:solidFill>
                  <a:schemeClr val="accent1"/>
                </a:solidFill>
                <a:latin typeface="DIN Alternate" charset="0"/>
                <a:ea typeface="DIN Alternate" charset="0"/>
                <a:cs typeface="DIN Alternate" charset="0"/>
              </a:rPr>
              <a:t>http://combemale.Fr </a:t>
            </a:r>
          </a:p>
          <a:p>
            <a:pPr defTabSz="168408">
              <a:lnSpc>
                <a:spcPct val="80000"/>
              </a:lnSpc>
              <a:spcBef>
                <a:spcPts val="0"/>
              </a:spcBef>
              <a:defRPr sz="1968" cap="all">
                <a:solidFill>
                  <a:schemeClr val="accent1"/>
                </a:solidFill>
                <a:latin typeface="+mn-lt"/>
                <a:ea typeface="+mn-ea"/>
                <a:cs typeface="+mn-cs"/>
                <a:sym typeface="DIN Condensed"/>
              </a:defRPr>
            </a:pPr>
            <a:r>
              <a:rPr sz="1125" dirty="0">
                <a:solidFill>
                  <a:schemeClr val="accent1"/>
                </a:solidFill>
                <a:latin typeface="DIN Alternate" charset="0"/>
                <a:ea typeface="DIN Alternate" charset="0"/>
                <a:cs typeface="DIN Alternate" charset="0"/>
              </a:rPr>
              <a:t>benoit.combemale@irit.fr</a:t>
            </a:r>
            <a:endParaRPr sz="1125" dirty="0">
              <a:solidFill>
                <a:schemeClr val="accent1"/>
              </a:solidFill>
              <a:latin typeface="DIN Alternate" charset="0"/>
              <a:ea typeface="DIN Alternate" charset="0"/>
              <a:cs typeface="DIN Alternate" charset="0"/>
              <a:hlinkClick r:id="rId4"/>
            </a:endParaRPr>
          </a:p>
          <a:p>
            <a:pPr defTabSz="168408">
              <a:lnSpc>
                <a:spcPct val="80000"/>
              </a:lnSpc>
              <a:spcBef>
                <a:spcPts val="0"/>
              </a:spcBef>
              <a:defRPr sz="1968" cap="all">
                <a:solidFill>
                  <a:schemeClr val="accent1"/>
                </a:solidFill>
                <a:latin typeface="+mn-lt"/>
                <a:ea typeface="+mn-ea"/>
                <a:cs typeface="+mn-cs"/>
                <a:sym typeface="DIN Condensed"/>
              </a:defRPr>
            </a:pPr>
            <a:r>
              <a:rPr sz="1125" dirty="0">
                <a:latin typeface="DIN Alternate" charset="0"/>
                <a:ea typeface="DIN Alternate" charset="0"/>
                <a:cs typeface="DIN Alternate" charset="0"/>
              </a:rPr>
              <a:t>@bcombemale</a:t>
            </a:r>
          </a:p>
        </p:txBody>
      </p:sp>
      <p:pic>
        <p:nvPicPr>
          <p:cNvPr id="2" name="Image 1"/>
          <p:cNvPicPr>
            <a:picLocks noChangeAspect="1"/>
          </p:cNvPicPr>
          <p:nvPr/>
        </p:nvPicPr>
        <p:blipFill>
          <a:blip r:embed="rId5"/>
          <a:stretch>
            <a:fillRect/>
          </a:stretch>
        </p:blipFill>
        <p:spPr>
          <a:xfrm>
            <a:off x="6960496" y="204191"/>
            <a:ext cx="1973073" cy="2953840"/>
          </a:xfrm>
          <a:prstGeom prst="rect">
            <a:avLst/>
          </a:prstGeom>
          <a:ln>
            <a:noFill/>
          </a:ln>
          <a:effectLst>
            <a:softEdge rad="112500"/>
          </a:effectLst>
        </p:spPr>
      </p:pic>
      <p:pic>
        <p:nvPicPr>
          <p:cNvPr id="5" name="Image 4"/>
          <p:cNvPicPr>
            <a:picLocks noChangeAspect="1"/>
          </p:cNvPicPr>
          <p:nvPr/>
        </p:nvPicPr>
        <p:blipFill>
          <a:blip r:embed="rId6"/>
          <a:stretch>
            <a:fillRect/>
          </a:stretch>
        </p:blipFill>
        <p:spPr>
          <a:xfrm>
            <a:off x="5183938" y="3857625"/>
            <a:ext cx="3751618" cy="1563174"/>
          </a:xfrm>
          <a:prstGeom prst="rect">
            <a:avLst/>
          </a:prstGeom>
          <a:ln>
            <a:noFill/>
          </a:ln>
          <a:effectLst>
            <a:softEdge rad="112500"/>
          </a:effectLst>
        </p:spPr>
      </p:pic>
    </p:spTree>
    <p:extLst>
      <p:ext uri="{BB962C8B-B14F-4D97-AF65-F5344CB8AC3E}">
        <p14:creationId xmlns:p14="http://schemas.microsoft.com/office/powerpoint/2010/main" val="688396604"/>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sp>
        <p:nvSpPr>
          <p:cNvPr id="2" name="Espace réservé du numéro de diapositive 1"/>
          <p:cNvSpPr>
            <a:spLocks noGrp="1"/>
          </p:cNvSpPr>
          <p:nvPr>
            <p:ph type="sldNum" sz="quarter" idx="10"/>
          </p:nvPr>
        </p:nvSpPr>
        <p:spPr/>
        <p:txBody>
          <a:bodyPr/>
          <a:lstStyle/>
          <a:p>
            <a:pPr>
              <a:defRPr/>
            </a:pPr>
            <a:fld id="{9C43FE8B-EE54-974B-84E3-858AEBC811D4}" type="slidenum">
              <a:rPr lang="en-US" smtClean="0">
                <a:solidFill>
                  <a:srgbClr val="000000"/>
                </a:solidFill>
                <a:latin typeface="Helvetica Neue"/>
              </a:rPr>
              <a:pPr>
                <a:defRPr/>
              </a:pPr>
              <a:t>5</a:t>
            </a:fld>
            <a:endParaRPr lang="en-US">
              <a:solidFill>
                <a:srgbClr val="000000"/>
              </a:solidFill>
              <a:latin typeface="Helvetica Neue"/>
            </a:endParaRPr>
          </a:p>
        </p:txBody>
      </p:sp>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Image 30"/>
          <p:cNvPicPr>
            <a:picLocks noChangeAspect="1"/>
          </p:cNvPicPr>
          <p:nvPr/>
        </p:nvPicPr>
        <p:blipFill>
          <a:blip r:embed="rId9"/>
          <a:stretch>
            <a:fillRect/>
          </a:stretch>
        </p:blipFill>
        <p:spPr>
          <a:xfrm>
            <a:off x="437225" y="871588"/>
            <a:ext cx="744862" cy="857457"/>
          </a:xfrm>
          <a:prstGeom prst="rect">
            <a:avLst/>
          </a:prstGeom>
        </p:spPr>
      </p:pic>
      <p:pic>
        <p:nvPicPr>
          <p:cNvPr id="32" name="Image 31"/>
          <p:cNvPicPr>
            <a:picLocks noChangeAspect="1"/>
          </p:cNvPicPr>
          <p:nvPr/>
        </p:nvPicPr>
        <p:blipFill>
          <a:blip r:embed="rId10"/>
          <a:stretch>
            <a:fillRect/>
          </a:stretch>
        </p:blipFill>
        <p:spPr>
          <a:xfrm>
            <a:off x="251217" y="3530261"/>
            <a:ext cx="680354" cy="808774"/>
          </a:xfrm>
          <a:prstGeom prst="rect">
            <a:avLst/>
          </a:prstGeom>
        </p:spPr>
      </p:pic>
      <p:pic>
        <p:nvPicPr>
          <p:cNvPr id="33" name="Image 32"/>
          <p:cNvPicPr>
            <a:picLocks noChangeAspect="1"/>
          </p:cNvPicPr>
          <p:nvPr/>
        </p:nvPicPr>
        <p:blipFill>
          <a:blip r:embed="rId11"/>
          <a:stretch>
            <a:fillRect/>
          </a:stretch>
        </p:blipFill>
        <p:spPr>
          <a:xfrm>
            <a:off x="6456911" y="201397"/>
            <a:ext cx="820812" cy="962442"/>
          </a:xfrm>
          <a:prstGeom prst="rect">
            <a:avLst/>
          </a:prstGeom>
        </p:spPr>
      </p:pic>
      <p:pic>
        <p:nvPicPr>
          <p:cNvPr id="34" name="Image 33"/>
          <p:cNvPicPr>
            <a:picLocks noChangeAspect="1"/>
          </p:cNvPicPr>
          <p:nvPr/>
        </p:nvPicPr>
        <p:blipFill>
          <a:blip r:embed="rId12"/>
          <a:stretch>
            <a:fillRect/>
          </a:stretch>
        </p:blipFill>
        <p:spPr>
          <a:xfrm>
            <a:off x="8369302" y="3753718"/>
            <a:ext cx="713565" cy="833891"/>
          </a:xfrm>
          <a:prstGeom prst="rect">
            <a:avLst/>
          </a:prstGeom>
        </p:spPr>
      </p:pic>
      <p:pic>
        <p:nvPicPr>
          <p:cNvPr id="35" name="Image 34"/>
          <p:cNvPicPr>
            <a:picLocks noChangeAspect="1"/>
          </p:cNvPicPr>
          <p:nvPr/>
        </p:nvPicPr>
        <p:blipFill>
          <a:blip r:embed="rId13"/>
          <a:stretch>
            <a:fillRect/>
          </a:stretch>
        </p:blipFill>
        <p:spPr>
          <a:xfrm>
            <a:off x="8367704" y="605299"/>
            <a:ext cx="820812" cy="962442"/>
          </a:xfrm>
          <a:prstGeom prst="rect">
            <a:avLst/>
          </a:prstGeom>
        </p:spPr>
      </p:pic>
      <p:pic>
        <p:nvPicPr>
          <p:cNvPr id="36" name="Image 35"/>
          <p:cNvPicPr>
            <a:picLocks noChangeAspect="1"/>
          </p:cNvPicPr>
          <p:nvPr/>
        </p:nvPicPr>
        <p:blipFill>
          <a:blip r:embed="rId14"/>
          <a:stretch>
            <a:fillRect/>
          </a:stretch>
        </p:blipFill>
        <p:spPr>
          <a:xfrm>
            <a:off x="5580112" y="5517232"/>
            <a:ext cx="604788" cy="704400"/>
          </a:xfrm>
          <a:prstGeom prst="rect">
            <a:avLst/>
          </a:prstGeom>
        </p:spPr>
      </p:pic>
      <p:pic>
        <p:nvPicPr>
          <p:cNvPr id="37" name="Image 36"/>
          <p:cNvPicPr>
            <a:picLocks noChangeAspect="1"/>
          </p:cNvPicPr>
          <p:nvPr/>
        </p:nvPicPr>
        <p:blipFill>
          <a:blip r:embed="rId15"/>
          <a:stretch>
            <a:fillRect/>
          </a:stretch>
        </p:blipFill>
        <p:spPr>
          <a:xfrm>
            <a:off x="179512" y="1988840"/>
            <a:ext cx="538803" cy="928971"/>
          </a:xfrm>
          <a:prstGeom prst="rect">
            <a:avLst/>
          </a:prstGeom>
        </p:spPr>
      </p:pic>
      <p:pic>
        <p:nvPicPr>
          <p:cNvPr id="38" name="Image 37"/>
          <p:cNvPicPr>
            <a:picLocks noChangeAspect="1"/>
          </p:cNvPicPr>
          <p:nvPr/>
        </p:nvPicPr>
        <p:blipFill>
          <a:blip r:embed="rId16"/>
          <a:stretch>
            <a:fillRect/>
          </a:stretch>
        </p:blipFill>
        <p:spPr>
          <a:xfrm>
            <a:off x="279855" y="5047321"/>
            <a:ext cx="651716" cy="836712"/>
          </a:xfrm>
          <a:prstGeom prst="rect">
            <a:avLst/>
          </a:prstGeom>
        </p:spPr>
      </p:pic>
      <p:pic>
        <p:nvPicPr>
          <p:cNvPr id="39" name="Image 38"/>
          <p:cNvPicPr>
            <a:picLocks noChangeAspect="1"/>
          </p:cNvPicPr>
          <p:nvPr/>
        </p:nvPicPr>
        <p:blipFill>
          <a:blip r:embed="rId17"/>
          <a:stretch>
            <a:fillRect/>
          </a:stretch>
        </p:blipFill>
        <p:spPr>
          <a:xfrm>
            <a:off x="7740352" y="5162622"/>
            <a:ext cx="786658" cy="786658"/>
          </a:xfrm>
          <a:prstGeom prst="rect">
            <a:avLst/>
          </a:prstGeom>
        </p:spPr>
      </p:pic>
      <p:pic>
        <p:nvPicPr>
          <p:cNvPr id="40" name="Image 39"/>
          <p:cNvPicPr>
            <a:picLocks noChangeAspect="1"/>
          </p:cNvPicPr>
          <p:nvPr/>
        </p:nvPicPr>
        <p:blipFill>
          <a:blip r:embed="rId18"/>
          <a:stretch>
            <a:fillRect/>
          </a:stretch>
        </p:blipFill>
        <p:spPr>
          <a:xfrm>
            <a:off x="8480756" y="2295424"/>
            <a:ext cx="715565" cy="715565"/>
          </a:xfrm>
          <a:prstGeom prst="rect">
            <a:avLst/>
          </a:prstGeom>
        </p:spPr>
      </p:pic>
      <p:pic>
        <p:nvPicPr>
          <p:cNvPr id="41" name="Image 40"/>
          <p:cNvPicPr>
            <a:picLocks noChangeAspect="1"/>
          </p:cNvPicPr>
          <p:nvPr/>
        </p:nvPicPr>
        <p:blipFill>
          <a:blip r:embed="rId19"/>
          <a:stretch>
            <a:fillRect/>
          </a:stretch>
        </p:blipFill>
        <p:spPr>
          <a:xfrm>
            <a:off x="2056050" y="211839"/>
            <a:ext cx="812800" cy="812800"/>
          </a:xfrm>
          <a:prstGeom prst="rect">
            <a:avLst/>
          </a:prstGeom>
        </p:spPr>
      </p:pic>
    </p:spTree>
    <p:extLst>
      <p:ext uri="{BB962C8B-B14F-4D97-AF65-F5344CB8AC3E}">
        <p14:creationId xmlns:p14="http://schemas.microsoft.com/office/powerpoint/2010/main" val="532504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5000"/>
                            </p:stCondLst>
                            <p:childTnLst>
                              <p:par>
                                <p:cTn id="38" presetID="6"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Graphic spid="17"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Running the FSM </a:t>
            </a:r>
            <a:r>
              <a:rPr lang="fr-FR" dirty="0" err="1" smtClean="0"/>
              <a:t>Example</a:t>
            </a:r>
            <a:endParaRPr lang="fr-FR" dirty="0"/>
          </a:p>
        </p:txBody>
      </p:sp>
      <p:sp>
        <p:nvSpPr>
          <p:cNvPr id="6" name="Espace réservé du texte 5"/>
          <p:cNvSpPr>
            <a:spLocks noGrp="1"/>
          </p:cNvSpPr>
          <p:nvPr>
            <p:ph type="body" idx="1"/>
          </p:nvPr>
        </p:nvSpPr>
        <p:spPr/>
        <p:txBody>
          <a:bodyPr/>
          <a:lstStyle/>
          <a:p>
            <a:r>
              <a:rPr lang="fr-FR" dirty="0" smtClean="0"/>
              <a:t>STEP 2.1</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50</a:t>
            </a:fld>
            <a:endParaRPr lang="fr-FR"/>
          </a:p>
        </p:txBody>
      </p:sp>
    </p:spTree>
    <p:extLst>
      <p:ext uri="{BB962C8B-B14F-4D97-AF65-F5344CB8AC3E}">
        <p14:creationId xmlns:p14="http://schemas.microsoft.com/office/powerpoint/2010/main" val="15287600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Load the FSM </a:t>
            </a:r>
            <a:r>
              <a:rPr lang="en-US" dirty="0" smtClean="0"/>
              <a:t>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51</a:t>
            </a:fld>
            <a:endParaRPr lang="fr-FR"/>
          </a:p>
        </p:txBody>
      </p:sp>
      <p:pic>
        <p:nvPicPr>
          <p:cNvPr id="6" name="Inhaltsplatzhalt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772816"/>
            <a:ext cx="5459466" cy="4203700"/>
          </a:xfrm>
        </p:spPr>
      </p:pic>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6804684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Start the modeling workbench</a:t>
            </a: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52</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28800"/>
            <a:ext cx="8280000" cy="3875500"/>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993557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Examine and run your models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53</a:t>
            </a:fld>
            <a:endParaRPr lang="fr-F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97" y="1412776"/>
            <a:ext cx="8280000" cy="4653369"/>
          </a:xfrm>
          <a:prstGeom prst="rect">
            <a:avLst/>
          </a:prstGeom>
        </p:spPr>
      </p:pic>
      <p:sp>
        <p:nvSpPr>
          <p:cNvPr id="6" name="Text Box 49"/>
          <p:cNvSpPr txBox="1">
            <a:spLocks noChangeArrowheads="1"/>
          </p:cNvSpPr>
          <p:nvPr/>
        </p:nvSpPr>
        <p:spPr bwMode="auto">
          <a:xfrm>
            <a:off x="2915816" y="191683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5796136" y="2606715"/>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0" name="Text Box 49"/>
          <p:cNvSpPr txBox="1">
            <a:spLocks noChangeArrowheads="1"/>
          </p:cNvSpPr>
          <p:nvPr/>
        </p:nvSpPr>
        <p:spPr bwMode="auto">
          <a:xfrm>
            <a:off x="3198229" y="3712287"/>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graphical model representation</a:t>
            </a:r>
            <a:endParaRPr lang="en-US" altLang="de-DE" sz="1000" dirty="0">
              <a:solidFill>
                <a:srgbClr val="0000CC"/>
              </a:solidFill>
              <a:latin typeface="Comic Sans MS" panose="030F0702030302020204" pitchFamily="66" charset="0"/>
            </a:endParaRPr>
          </a:p>
        </p:txBody>
      </p:sp>
      <p:sp>
        <p:nvSpPr>
          <p:cNvPr id="11" name="Text Box 49"/>
          <p:cNvSpPr txBox="1">
            <a:spLocks noChangeArrowheads="1"/>
          </p:cNvSpPr>
          <p:nvPr/>
        </p:nvSpPr>
        <p:spPr bwMode="auto">
          <a:xfrm>
            <a:off x="971600" y="5157192"/>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execution </a:t>
            </a:r>
            <a:r>
              <a:rPr lang="en-US" altLang="de-DE" sz="1000" dirty="0" smtClean="0">
                <a:solidFill>
                  <a:srgbClr val="0000CC"/>
                </a:solidFill>
                <a:latin typeface="Comic Sans MS" panose="030F0702030302020204" pitchFamily="66" charset="0"/>
              </a:rPr>
              <a:t>trace</a:t>
            </a:r>
            <a:endParaRPr lang="en-US" altLang="de-DE" sz="1000" dirty="0">
              <a:solidFill>
                <a:srgbClr val="0000CC"/>
              </a:solidFill>
              <a:latin typeface="Comic Sans MS" panose="030F0702030302020204" pitchFamily="66" charset="0"/>
            </a:endParaRPr>
          </a:p>
        </p:txBody>
      </p:sp>
      <p:sp>
        <p:nvSpPr>
          <p:cNvPr id="4" name="Freihandform 3"/>
          <p:cNvSpPr/>
          <p:nvPr/>
        </p:nvSpPr>
        <p:spPr bwMode="auto">
          <a:xfrm>
            <a:off x="2782389" y="2024531"/>
            <a:ext cx="496388" cy="26338"/>
          </a:xfrm>
          <a:custGeom>
            <a:avLst/>
            <a:gdLst>
              <a:gd name="connsiteX0" fmla="*/ 496388 w 496388"/>
              <a:gd name="connsiteY0" fmla="*/ 26338 h 26338"/>
              <a:gd name="connsiteX1" fmla="*/ 352697 w 496388"/>
              <a:gd name="connsiteY1" fmla="*/ 212 h 26338"/>
              <a:gd name="connsiteX2" fmla="*/ 0 w 496388"/>
              <a:gd name="connsiteY2" fmla="*/ 13275 h 26338"/>
            </a:gdLst>
            <a:ahLst/>
            <a:cxnLst>
              <a:cxn ang="0">
                <a:pos x="connsiteX0" y="connsiteY0"/>
              </a:cxn>
              <a:cxn ang="0">
                <a:pos x="connsiteX1" y="connsiteY1"/>
              </a:cxn>
              <a:cxn ang="0">
                <a:pos x="connsiteX2" y="connsiteY2"/>
              </a:cxn>
            </a:cxnLst>
            <a:rect l="l" t="t" r="r" b="b"/>
            <a:pathLst>
              <a:path w="496388" h="26338">
                <a:moveTo>
                  <a:pt x="496388" y="26338"/>
                </a:moveTo>
                <a:cubicBezTo>
                  <a:pt x="465908" y="14363"/>
                  <a:pt x="435428" y="2389"/>
                  <a:pt x="352697" y="212"/>
                </a:cubicBezTo>
                <a:cubicBezTo>
                  <a:pt x="269966" y="-1965"/>
                  <a:pt x="0" y="13275"/>
                  <a:pt x="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2" name="Freihandform 11"/>
          <p:cNvSpPr/>
          <p:nvPr/>
        </p:nvSpPr>
        <p:spPr bwMode="auto">
          <a:xfrm>
            <a:off x="5891349" y="2220686"/>
            <a:ext cx="182880" cy="548624"/>
          </a:xfrm>
          <a:custGeom>
            <a:avLst/>
            <a:gdLst>
              <a:gd name="connsiteX0" fmla="*/ 182880 w 182880"/>
              <a:gd name="connsiteY0" fmla="*/ 509451 h 548624"/>
              <a:gd name="connsiteX1" fmla="*/ 39188 w 182880"/>
              <a:gd name="connsiteY1" fmla="*/ 496388 h 548624"/>
              <a:gd name="connsiteX2" fmla="*/ 0 w 182880"/>
              <a:gd name="connsiteY2" fmla="*/ 0 h 548624"/>
            </a:gdLst>
            <a:ahLst/>
            <a:cxnLst>
              <a:cxn ang="0">
                <a:pos x="connsiteX0" y="connsiteY0"/>
              </a:cxn>
              <a:cxn ang="0">
                <a:pos x="connsiteX1" y="connsiteY1"/>
              </a:cxn>
              <a:cxn ang="0">
                <a:pos x="connsiteX2" y="connsiteY2"/>
              </a:cxn>
            </a:cxnLst>
            <a:rect l="l" t="t" r="r" b="b"/>
            <a:pathLst>
              <a:path w="182880" h="548624">
                <a:moveTo>
                  <a:pt x="182880" y="509451"/>
                </a:moveTo>
                <a:cubicBezTo>
                  <a:pt x="126274" y="545374"/>
                  <a:pt x="69668" y="581297"/>
                  <a:pt x="39188" y="496388"/>
                </a:cubicBezTo>
                <a:cubicBezTo>
                  <a:pt x="8708" y="41147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3" name="Freihandform 12"/>
          <p:cNvSpPr/>
          <p:nvPr/>
        </p:nvSpPr>
        <p:spPr bwMode="auto">
          <a:xfrm>
            <a:off x="2782389" y="3760983"/>
            <a:ext cx="927462" cy="131748"/>
          </a:xfrm>
          <a:custGeom>
            <a:avLst/>
            <a:gdLst>
              <a:gd name="connsiteX0" fmla="*/ 927462 w 927462"/>
              <a:gd name="connsiteY0" fmla="*/ 79497 h 131748"/>
              <a:gd name="connsiteX1" fmla="*/ 470262 w 927462"/>
              <a:gd name="connsiteY1" fmla="*/ 1120 h 131748"/>
              <a:gd name="connsiteX2" fmla="*/ 0 w 927462"/>
              <a:gd name="connsiteY2" fmla="*/ 131748 h 131748"/>
            </a:gdLst>
            <a:ahLst/>
            <a:cxnLst>
              <a:cxn ang="0">
                <a:pos x="connsiteX0" y="connsiteY0"/>
              </a:cxn>
              <a:cxn ang="0">
                <a:pos x="connsiteX1" y="connsiteY1"/>
              </a:cxn>
              <a:cxn ang="0">
                <a:pos x="connsiteX2" y="connsiteY2"/>
              </a:cxn>
            </a:cxnLst>
            <a:rect l="l" t="t" r="r" b="b"/>
            <a:pathLst>
              <a:path w="927462" h="131748">
                <a:moveTo>
                  <a:pt x="927462" y="79497"/>
                </a:moveTo>
                <a:cubicBezTo>
                  <a:pt x="776150" y="35954"/>
                  <a:pt x="624839" y="-7588"/>
                  <a:pt x="470262" y="1120"/>
                </a:cubicBezTo>
                <a:cubicBezTo>
                  <a:pt x="315685" y="9828"/>
                  <a:pt x="0" y="131748"/>
                  <a:pt x="0" y="13174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4" name="Freihandform 13"/>
          <p:cNvSpPr/>
          <p:nvPr/>
        </p:nvSpPr>
        <p:spPr bwMode="auto">
          <a:xfrm>
            <a:off x="1737360" y="4990011"/>
            <a:ext cx="195943" cy="325398"/>
          </a:xfrm>
          <a:custGeom>
            <a:avLst/>
            <a:gdLst>
              <a:gd name="connsiteX0" fmla="*/ 195943 w 195943"/>
              <a:gd name="connsiteY0" fmla="*/ 287383 h 325398"/>
              <a:gd name="connsiteX1" fmla="*/ 52251 w 195943"/>
              <a:gd name="connsiteY1" fmla="*/ 300446 h 325398"/>
              <a:gd name="connsiteX2" fmla="*/ 0 w 195943"/>
              <a:gd name="connsiteY2" fmla="*/ 0 h 325398"/>
            </a:gdLst>
            <a:ahLst/>
            <a:cxnLst>
              <a:cxn ang="0">
                <a:pos x="connsiteX0" y="connsiteY0"/>
              </a:cxn>
              <a:cxn ang="0">
                <a:pos x="connsiteX1" y="connsiteY1"/>
              </a:cxn>
              <a:cxn ang="0">
                <a:pos x="connsiteX2" y="connsiteY2"/>
              </a:cxn>
            </a:cxnLst>
            <a:rect l="l" t="t" r="r" b="b"/>
            <a:pathLst>
              <a:path w="195943" h="325398">
                <a:moveTo>
                  <a:pt x="195943" y="287383"/>
                </a:moveTo>
                <a:cubicBezTo>
                  <a:pt x="140425" y="317863"/>
                  <a:pt x="84908" y="348343"/>
                  <a:pt x="52251" y="300446"/>
                </a:cubicBezTo>
                <a:cubicBezTo>
                  <a:pt x="19594" y="25254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5"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18902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2" y="4406903"/>
            <a:ext cx="8421687" cy="1362075"/>
          </a:xfrm>
        </p:spPr>
        <p:txBody>
          <a:bodyPr/>
          <a:lstStyle/>
          <a:p>
            <a:r>
              <a:rPr lang="fr-FR" smtClean="0"/>
              <a:t>ABSTRACT SYNTAX EXTENSION</a:t>
            </a:r>
            <a:endParaRPr lang="fr-FR" dirty="0"/>
          </a:p>
        </p:txBody>
      </p:sp>
      <p:sp>
        <p:nvSpPr>
          <p:cNvPr id="6" name="Espace réservé du texte 5"/>
          <p:cNvSpPr>
            <a:spLocks noGrp="1"/>
          </p:cNvSpPr>
          <p:nvPr>
            <p:ph type="body" idx="1"/>
          </p:nvPr>
        </p:nvSpPr>
        <p:spPr/>
        <p:txBody>
          <a:bodyPr/>
          <a:lstStyle/>
          <a:p>
            <a:r>
              <a:rPr lang="fr-FR" dirty="0" smtClean="0"/>
              <a:t>STEP 2.2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54</a:t>
            </a:fld>
            <a:endParaRPr lang="fr-FR"/>
          </a:p>
        </p:txBody>
      </p:sp>
    </p:spTree>
    <p:extLst>
      <p:ext uri="{BB962C8B-B14F-4D97-AF65-F5344CB8AC3E}">
        <p14:creationId xmlns:p14="http://schemas.microsoft.com/office/powerpoint/2010/main" val="17335728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defines your domain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55</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smtClean="0"/>
              <a:t>We use Ecore to define the concepts and relations of the domain of FSMs</a:t>
            </a:r>
          </a:p>
          <a:p>
            <a:pPr marL="342900" indent="-342900">
              <a:lnSpc>
                <a:spcPct val="120000"/>
              </a:lnSpc>
              <a:spcBef>
                <a:spcPts val="600"/>
              </a:spcBef>
              <a:buFont typeface="Arial" charset="0"/>
              <a:buChar char="•"/>
            </a:pPr>
            <a:r>
              <a:rPr lang="en-US" dirty="0" smtClean="0"/>
              <a:t>Alternatives are MOF, grammars, </a:t>
            </a:r>
            <a:r>
              <a:rPr lang="mr-IN" dirty="0" smtClean="0"/>
              <a:t>…</a:t>
            </a:r>
            <a:endParaRPr lang="en-US" dirty="0" smtClean="0"/>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7" name="Ellipse 14"/>
          <p:cNvSpPr/>
          <p:nvPr/>
        </p:nvSpPr>
        <p:spPr>
          <a:xfrm>
            <a:off x="3685686" y="2129928"/>
            <a:ext cx="1224136" cy="1176867"/>
          </a:xfrm>
          <a:prstGeom prst="ellipse">
            <a:avLst/>
          </a:prstGeom>
          <a:noFill/>
          <a:ln w="5715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bg2"/>
              </a:solidFill>
            </a:endParaRPr>
          </a:p>
        </p:txBody>
      </p:sp>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Tree>
    <p:extLst>
      <p:ext uri="{BB962C8B-B14F-4D97-AF65-F5344CB8AC3E}">
        <p14:creationId xmlns:p14="http://schemas.microsoft.com/office/powerpoint/2010/main" val="16344690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Ecore</a:t>
            </a:r>
            <a:r>
              <a:rPr lang="en-US" dirty="0" smtClean="0"/>
              <a:t>/EMF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56</a:t>
            </a:fld>
            <a:endParaRPr lang="en-US" dirty="0"/>
          </a:p>
        </p:txBody>
      </p:sp>
      <p:sp>
        <p:nvSpPr>
          <p:cNvPr id="5" name="Inhaltsplatzhalter 4"/>
          <p:cNvSpPr>
            <a:spLocks noGrp="1"/>
          </p:cNvSpPr>
          <p:nvPr>
            <p:ph idx="1"/>
          </p:nvPr>
        </p:nvSpPr>
        <p:spPr/>
        <p:txBody>
          <a:bodyPr/>
          <a:lstStyle/>
          <a:p>
            <a:pPr marL="0">
              <a:lnSpc>
                <a:spcPct val="100000"/>
              </a:lnSpc>
              <a:spcBef>
                <a:spcPts val="1800"/>
              </a:spcBef>
            </a:pPr>
            <a:r>
              <a:rPr lang="en-US" dirty="0" smtClean="0"/>
              <a:t>EMF serves as the foundation: It provides the Ecore meta-metamodel (basically a Class diagram ), and frameworks and tools around it :</a:t>
            </a:r>
          </a:p>
          <a:p>
            <a:pPr marL="0">
              <a:lnSpc>
                <a:spcPct val="100000"/>
              </a:lnSpc>
              <a:spcBef>
                <a:spcPts val="1800"/>
              </a:spcBef>
            </a:pPr>
            <a:endParaRPr lang="en-US" dirty="0" smtClean="0"/>
          </a:p>
          <a:p>
            <a:pPr>
              <a:lnSpc>
                <a:spcPct val="100000"/>
              </a:lnSpc>
            </a:pPr>
            <a:r>
              <a:rPr lang="en-US" dirty="0" smtClean="0"/>
              <a:t>EMF provides almost for free (among other features)</a:t>
            </a:r>
          </a:p>
          <a:p>
            <a:pPr marL="342900" indent="-342900">
              <a:lnSpc>
                <a:spcPct val="100000"/>
              </a:lnSpc>
              <a:buFont typeface="Arial" panose="020B0604020202020204" pitchFamily="34" charset="0"/>
              <a:buChar char="•"/>
            </a:pPr>
            <a:r>
              <a:rPr lang="en-US" dirty="0"/>
              <a:t>S</a:t>
            </a:r>
            <a:r>
              <a:rPr lang="en-US" dirty="0" smtClean="0"/>
              <a:t>erialization (XMI)</a:t>
            </a:r>
          </a:p>
          <a:p>
            <a:pPr marL="342900" indent="-342900">
              <a:lnSpc>
                <a:spcPct val="100000"/>
              </a:lnSpc>
              <a:buFont typeface="Arial" panose="020B0604020202020204" pitchFamily="34" charset="0"/>
              <a:buChar char="•"/>
            </a:pPr>
            <a:r>
              <a:rPr lang="en-US" dirty="0" smtClean="0"/>
              <a:t>Tree editor </a:t>
            </a:r>
          </a:p>
          <a:p>
            <a:pPr marL="1076212" lvl="2" indent="-342900">
              <a:lnSpc>
                <a:spcPct val="100000"/>
              </a:lnSpc>
              <a:buFont typeface="Arial" panose="020B0604020202020204" pitchFamily="34" charset="0"/>
              <a:buChar char="•"/>
            </a:pPr>
            <a:r>
              <a:rPr lang="en-US" dirty="0" smtClean="0"/>
              <a:t>either reflective, or generated with possibility to customize</a:t>
            </a:r>
          </a:p>
          <a:p>
            <a:pPr marL="1076212" lvl="2" indent="-342900">
              <a:lnSpc>
                <a:spcPct val="100000"/>
              </a:lnSpc>
              <a:buFont typeface="Arial" panose="020B0604020202020204" pitchFamily="34" charset="0"/>
              <a:buChar char="•"/>
            </a:pPr>
            <a:r>
              <a:rPr lang="en-US" dirty="0" smtClean="0"/>
              <a:t>Edition support (outline, notification API for other editors, …)</a:t>
            </a:r>
          </a:p>
          <a:p>
            <a:pPr marL="342900" indent="-342900">
              <a:lnSpc>
                <a:spcPct val="100000"/>
              </a:lnSpc>
              <a:buFont typeface="Arial" panose="020B0604020202020204" pitchFamily="34" charset="0"/>
              <a:buChar char="•"/>
            </a:pPr>
            <a:r>
              <a:rPr lang="en-US" dirty="0" smtClean="0"/>
              <a:t>Java manipulation API</a:t>
            </a:r>
          </a:p>
          <a:p>
            <a:pPr marL="342900" indent="-342900">
              <a:lnSpc>
                <a:spcPct val="100000"/>
              </a:lnSpc>
              <a:buFont typeface="Arial" panose="020B0604020202020204" pitchFamily="34" charset="0"/>
              <a:buChar char="•"/>
            </a:pPr>
            <a:r>
              <a:rPr lang="en-US" dirty="0" smtClean="0"/>
              <a:t>EMF compatible projects use this as a base to propose extended services</a:t>
            </a:r>
          </a:p>
          <a:p>
            <a:pPr>
              <a:lnSpc>
                <a:spcPct val="100000"/>
              </a:lnSpc>
            </a:pPr>
            <a:endParaRPr lang="en-US" dirty="0"/>
          </a:p>
        </p:txBody>
      </p:sp>
    </p:spTree>
    <p:extLst>
      <p:ext uri="{BB962C8B-B14F-4D97-AF65-F5344CB8AC3E}">
        <p14:creationId xmlns:p14="http://schemas.microsoft.com/office/powerpoint/2010/main" val="2821109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Ecore most used concepts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57</a:t>
            </a:fld>
            <a:endParaRPr lang="en-US" dirty="0"/>
          </a:p>
        </p:txBody>
      </p:sp>
      <p:sp>
        <p:nvSpPr>
          <p:cNvPr id="6" name="Espace réservé du contenu 7"/>
          <p:cNvSpPr>
            <a:spLocks noGrp="1"/>
          </p:cNvSpPr>
          <p:nvPr>
            <p:ph idx="1"/>
          </p:nvPr>
        </p:nvSpPr>
        <p:spPr>
          <a:xfrm>
            <a:off x="156644" y="5301208"/>
            <a:ext cx="4032448" cy="1440160"/>
          </a:xfrm>
        </p:spPr>
        <p:txBody>
          <a:bodyPr/>
          <a:lstStyle/>
          <a:p>
            <a:pPr marL="0">
              <a:lnSpc>
                <a:spcPct val="100000"/>
              </a:lnSpc>
            </a:pPr>
            <a:r>
              <a:rPr lang="en-US" sz="1600" dirty="0" smtClean="0"/>
              <a:t>(removed most helper derived features, operations and generic support) </a:t>
            </a:r>
            <a:endParaRPr lang="en-US" sz="1600" dirty="0"/>
          </a:p>
        </p:txBody>
      </p:sp>
      <p:pic>
        <p:nvPicPr>
          <p:cNvPr id="7"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916" y="296365"/>
            <a:ext cx="6215556" cy="5768929"/>
          </a:xfrm>
          <a:prstGeom prst="rect">
            <a:avLst/>
          </a:prstGeom>
        </p:spPr>
      </p:pic>
    </p:spTree>
    <p:extLst>
      <p:ext uri="{BB962C8B-B14F-4D97-AF65-F5344CB8AC3E}">
        <p14:creationId xmlns:p14="http://schemas.microsoft.com/office/powerpoint/2010/main" val="438880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OCL invariants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58</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a:t>Class diagram structure implies design choices</a:t>
            </a:r>
          </a:p>
          <a:p>
            <a:pPr marL="342900" indent="-342900">
              <a:lnSpc>
                <a:spcPct val="120000"/>
              </a:lnSpc>
              <a:spcBef>
                <a:spcPts val="600"/>
              </a:spcBef>
              <a:buFont typeface="Arial" charset="0"/>
              <a:buChar char="•"/>
            </a:pPr>
            <a:r>
              <a:rPr lang="en-US" dirty="0" smtClean="0"/>
              <a:t>Invariants (e.g., in OCL) </a:t>
            </a:r>
            <a:r>
              <a:rPr lang="en-US" dirty="0"/>
              <a:t>can complement it in order to enforce the consistency of models</a:t>
            </a:r>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19" name="Rectangle 2"/>
          <p:cNvSpPr/>
          <p:nvPr/>
        </p:nvSpPr>
        <p:spPr>
          <a:xfrm>
            <a:off x="5440033" y="1331235"/>
            <a:ext cx="1424913"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2334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59</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1965086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C43FE8B-EE54-974B-84E3-858AEBC811D4}" type="slidenum">
              <a:rPr lang="en-US" sz="2000">
                <a:solidFill>
                  <a:srgbClr val="000000"/>
                </a:solidFill>
                <a:latin typeface="Helvetica Neue"/>
              </a:rPr>
              <a:pPr>
                <a:defRPr/>
              </a:pPr>
              <a:t>6</a:t>
            </a:fld>
            <a:endParaRPr lang="en-US" sz="2000">
              <a:solidFill>
                <a:srgbClr val="000000"/>
              </a:solidFill>
              <a:latin typeface="Helvetica Neue"/>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0834" y="239354"/>
            <a:ext cx="1298045" cy="860721"/>
          </a:xfrm>
          <a:prstGeom prst="rect">
            <a:avLst/>
          </a:prstGeom>
        </p:spPr>
      </p:pic>
      <p:pic>
        <p:nvPicPr>
          <p:cNvPr id="6" name="Picture 5"/>
          <p:cNvPicPr>
            <a:picLocks noChangeAspect="1"/>
          </p:cNvPicPr>
          <p:nvPr/>
        </p:nvPicPr>
        <p:blipFill>
          <a:blip r:embed="rId5"/>
          <a:stretch>
            <a:fillRect/>
          </a:stretch>
        </p:blipFill>
        <p:spPr>
          <a:xfrm>
            <a:off x="683447" y="5550812"/>
            <a:ext cx="1822703" cy="96665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788" y="4013511"/>
            <a:ext cx="1356361" cy="78251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99747" y="5302334"/>
            <a:ext cx="1265766" cy="1265766"/>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7228" y="1201254"/>
            <a:ext cx="1359390" cy="81817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97405" y="320694"/>
            <a:ext cx="1481872" cy="810090"/>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14715" y="1018577"/>
            <a:ext cx="1511538" cy="911351"/>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04792" y="2527570"/>
            <a:ext cx="1518919" cy="1059640"/>
          </a:xfrm>
          <a:prstGeom prst="rect">
            <a:avLst/>
          </a:prstGeom>
        </p:spPr>
      </p:pic>
      <p:pic>
        <p:nvPicPr>
          <p:cNvPr id="24" name="Picture 23"/>
          <p:cNvPicPr>
            <a:picLocks noChangeAspect="1"/>
          </p:cNvPicPr>
          <p:nvPr/>
        </p:nvPicPr>
        <p:blipFill>
          <a:blip r:embed="rId12"/>
          <a:stretch>
            <a:fillRect/>
          </a:stretch>
        </p:blipFill>
        <p:spPr>
          <a:xfrm>
            <a:off x="7154167" y="4087199"/>
            <a:ext cx="1367027" cy="854116"/>
          </a:xfrm>
          <a:prstGeom prst="rect">
            <a:avLst/>
          </a:prstGeom>
        </p:spPr>
      </p:pic>
      <p:pic>
        <p:nvPicPr>
          <p:cNvPr id="27" name="Picture 2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24077" y="2568279"/>
            <a:ext cx="1867423" cy="684560"/>
          </a:xfrm>
          <a:prstGeom prst="rect">
            <a:avLst/>
          </a:prstGeom>
        </p:spPr>
      </p:pic>
      <p:pic>
        <p:nvPicPr>
          <p:cNvPr id="28" name="Picture 2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166955" y="5745691"/>
            <a:ext cx="1417658" cy="1020170"/>
          </a:xfrm>
          <a:prstGeom prst="rect">
            <a:avLst/>
          </a:prstGeom>
        </p:spPr>
      </p:pic>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395827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abstract syntax</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60</a:t>
            </a:fld>
            <a:endParaRPr lang="fr-FR"/>
          </a:p>
        </p:txBody>
      </p:sp>
      <p:sp>
        <p:nvSpPr>
          <p:cNvPr id="3" name="Inhaltsplatzhalter 2"/>
          <p:cNvSpPr>
            <a:spLocks noGrp="1"/>
          </p:cNvSpPr>
          <p:nvPr>
            <p:ph idx="1"/>
          </p:nvPr>
        </p:nvSpPr>
        <p:spPr/>
        <p:txBody>
          <a:bodyPr/>
          <a:lstStyle/>
          <a:p>
            <a:pPr marL="457200" indent="-457200">
              <a:buFont typeface="+mj-lt"/>
              <a:buAutoNum type="arabicPeriod"/>
            </a:pPr>
            <a:r>
              <a:rPr lang="en-US" dirty="0" smtClean="0"/>
              <a:t>Add concepts for variables, guards, and actions to your FSM language</a:t>
            </a:r>
          </a:p>
          <a:p>
            <a:pPr marL="457200" indent="-457200">
              <a:buFont typeface="+mj-lt"/>
              <a:buAutoNum type="arabicPeriod"/>
            </a:pPr>
            <a:r>
              <a:rPr lang="en-US" dirty="0" smtClean="0"/>
              <a:t>Use the graphical metamodel editor</a:t>
            </a:r>
          </a:p>
          <a:p>
            <a:pPr marL="457200" indent="-457200">
              <a:buFont typeface="+mj-lt"/>
              <a:buAutoNum type="arabicPeriod"/>
            </a:pPr>
            <a:r>
              <a:rPr lang="en-US" dirty="0" smtClean="0"/>
              <a:t>Add an OCL invariant to your language</a:t>
            </a:r>
            <a:endParaRPr lang="en-US" dirty="0"/>
          </a:p>
        </p:txBody>
      </p:sp>
    </p:spTree>
    <p:extLst>
      <p:ext uri="{BB962C8B-B14F-4D97-AF65-F5344CB8AC3E}">
        <p14:creationId xmlns:p14="http://schemas.microsoft.com/office/powerpoint/2010/main" val="10252675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Variable</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61</a:t>
            </a:fld>
            <a:endParaRPr lang="fr-F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81" y="2204864"/>
            <a:ext cx="8280000" cy="2922965"/>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7507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Guard</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62</a:t>
            </a:fld>
            <a:endParaRPr lang="fr-FR"/>
          </a:p>
        </p:txBody>
      </p:sp>
      <p:pic>
        <p:nvPicPr>
          <p:cNvPr id="6" name="Bil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4784"/>
            <a:ext cx="7847952" cy="4448232"/>
          </a:xfrm>
          <a:prstGeom prst="rect">
            <a:avLst/>
          </a:prstGeom>
        </p:spPr>
      </p:pic>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9725475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Action</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63</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38" y="1617663"/>
            <a:ext cx="8280000" cy="4191428"/>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045435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OCL invariant</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64</a:t>
            </a:fld>
            <a:endParaRPr lang="en-US" dirty="0"/>
          </a:p>
        </p:txBody>
      </p:sp>
      <p:sp>
        <p:nvSpPr>
          <p:cNvPr id="6" name="Espace réservé du contenu 4"/>
          <p:cNvSpPr txBox="1">
            <a:spLocks/>
          </p:cNvSpPr>
          <p:nvPr/>
        </p:nvSpPr>
        <p:spPr>
          <a:xfrm>
            <a:off x="323528" y="1745580"/>
            <a:ext cx="7540625"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a:lnSpc>
                <a:spcPct val="100000"/>
              </a:lnSpc>
            </a:pPr>
            <a:r>
              <a:rPr lang="en-US" sz="2000" kern="0" dirty="0" smtClean="0"/>
              <a:t>Use the </a:t>
            </a:r>
            <a:r>
              <a:rPr lang="en-US" sz="2000" b="1" kern="0" dirty="0" err="1" smtClean="0"/>
              <a:t>OCLInEcore</a:t>
            </a:r>
            <a:r>
              <a:rPr lang="en-US" sz="2000" kern="0" dirty="0" smtClean="0"/>
              <a:t> </a:t>
            </a:r>
            <a:r>
              <a:rPr lang="en-US" sz="2000" b="1" kern="0" dirty="0" smtClean="0"/>
              <a:t>editor</a:t>
            </a:r>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r>
              <a:rPr lang="en-US" sz="2000" kern="0" dirty="0" smtClean="0"/>
              <a:t>Add invariant: </a:t>
            </a:r>
            <a:r>
              <a:rPr lang="en-US" dirty="0" smtClean="0"/>
              <a:t>states cannot </a:t>
            </a:r>
            <a:br>
              <a:rPr lang="en-US" dirty="0" smtClean="0"/>
            </a:br>
            <a:r>
              <a:rPr lang="en-US" dirty="0" smtClean="0"/>
              <a:t>have two outgoing transitions </a:t>
            </a:r>
            <a:br>
              <a:rPr lang="en-US" dirty="0" smtClean="0"/>
            </a:br>
            <a:r>
              <a:rPr lang="en-US" dirty="0" smtClean="0"/>
              <a:t>without a guard</a:t>
            </a:r>
          </a:p>
          <a:p>
            <a:pPr>
              <a:lnSpc>
                <a:spcPct val="100000"/>
              </a:lnSpc>
            </a:pPr>
            <a:endParaRPr lang="en-US" sz="2000" kern="0" dirty="0" smtClean="0"/>
          </a:p>
          <a:p>
            <a:pPr>
              <a:lnSpc>
                <a:spcPct val="100000"/>
              </a:lnSpc>
            </a:pPr>
            <a:endParaRPr lang="en-US" sz="2000" kern="0" dirty="0" smtClean="0"/>
          </a:p>
          <a:p>
            <a:pPr>
              <a:lnSpc>
                <a:spcPct val="100000"/>
              </a:lnSpc>
            </a:pPr>
            <a:r>
              <a:rPr lang="en-US" sz="2000" kern="0" dirty="0" smtClean="0"/>
              <a:t>Syntax example: </a:t>
            </a:r>
            <a:br>
              <a:rPr lang="en-US" sz="2000" kern="0" dirty="0" smtClean="0"/>
            </a:br>
            <a:r>
              <a:rPr lang="en-US" sz="2000" kern="0" dirty="0" smtClean="0"/>
              <a:t>check name uniqueness</a:t>
            </a:r>
          </a:p>
        </p:txBody>
      </p:sp>
      <p:pic>
        <p:nvPicPr>
          <p:cNvPr id="7" name="Image 5"/>
          <p:cNvPicPr>
            <a:picLocks noChangeAspect="1"/>
          </p:cNvPicPr>
          <p:nvPr/>
        </p:nvPicPr>
        <p:blipFill>
          <a:blip r:embed="rId3"/>
          <a:stretch>
            <a:fillRect/>
          </a:stretch>
        </p:blipFill>
        <p:spPr>
          <a:xfrm>
            <a:off x="4218004" y="2060848"/>
            <a:ext cx="4818492" cy="2664296"/>
          </a:xfrm>
          <a:prstGeom prst="rect">
            <a:avLst/>
          </a:prstGeom>
        </p:spPr>
      </p:pic>
      <p:sp>
        <p:nvSpPr>
          <p:cNvPr id="8" name="Rechteck 7"/>
          <p:cNvSpPr/>
          <p:nvPr/>
        </p:nvSpPr>
        <p:spPr>
          <a:xfrm>
            <a:off x="197097" y="5057948"/>
            <a:ext cx="8983415" cy="584775"/>
          </a:xfrm>
          <a:prstGeom prst="rect">
            <a:avLst/>
          </a:prstGeom>
        </p:spPr>
        <p:txBody>
          <a:bodyPr wrap="square">
            <a:spAutoFit/>
          </a:bodyPr>
          <a:lstStyle/>
          <a:p>
            <a:pPr lvl="1">
              <a:lnSpc>
                <a:spcPct val="100000"/>
              </a:lnSpc>
            </a:pPr>
            <a:r>
              <a:rPr lang="en-US" sz="1600" b="1" kern="0" dirty="0" smtClean="0">
                <a:solidFill>
                  <a:schemeClr val="tx2"/>
                </a:solidFill>
                <a:latin typeface="Courier New" charset="0"/>
                <a:ea typeface="Courier New" charset="0"/>
                <a:cs typeface="Courier New" charset="0"/>
              </a:rPr>
              <a:t>invariant</a:t>
            </a:r>
            <a:r>
              <a:rPr lang="en-US" sz="1600" kern="0" dirty="0" smtClean="0">
                <a:solidFill>
                  <a:schemeClr val="tx2"/>
                </a:solidFill>
                <a:latin typeface="Courier New" charset="0"/>
                <a:ea typeface="Courier New" charset="0"/>
                <a:cs typeface="Courier New" charset="0"/>
              </a:rPr>
              <a:t> </a:t>
            </a:r>
            <a:r>
              <a:rPr lang="en-US" sz="1600" kern="0" dirty="0" err="1">
                <a:solidFill>
                  <a:schemeClr val="tx2"/>
                </a:solidFill>
                <a:latin typeface="Courier New" charset="0"/>
                <a:ea typeface="Courier New" charset="0"/>
                <a:cs typeface="Courier New" charset="0"/>
              </a:rPr>
              <a:t>uniqueStateNames</a:t>
            </a:r>
            <a:r>
              <a:rPr lang="en-US" sz="1600" kern="0" dirty="0">
                <a:solidFill>
                  <a:schemeClr val="tx2"/>
                </a:solidFill>
                <a:latin typeface="Courier New" charset="0"/>
                <a:ea typeface="Courier New" charset="0"/>
                <a:cs typeface="Courier New" charset="0"/>
              </a:rPr>
              <a:t>: </a:t>
            </a:r>
          </a:p>
          <a:p>
            <a:pPr lvl="1">
              <a:lnSpc>
                <a:spcPct val="100000"/>
              </a:lnSpc>
            </a:pPr>
            <a:r>
              <a:rPr lang="en-US" sz="1600" kern="0" dirty="0" err="1">
                <a:solidFill>
                  <a:schemeClr val="tx2"/>
                </a:solidFill>
                <a:latin typeface="Courier New" charset="0"/>
                <a:ea typeface="Courier New" charset="0"/>
                <a:cs typeface="Courier New" charset="0"/>
              </a:rPr>
              <a:t>self.</a:t>
            </a:r>
            <a:r>
              <a:rPr lang="en-US" sz="1600" i="1" kern="0" dirty="0" err="1">
                <a:solidFill>
                  <a:schemeClr val="tx2"/>
                </a:solidFill>
                <a:latin typeface="Courier New" charset="0"/>
                <a:ea typeface="Courier New" charset="0"/>
                <a:cs typeface="Courier New" charset="0"/>
              </a:rPr>
              <a:t>states</a:t>
            </a:r>
            <a:r>
              <a:rPr lang="en-US" sz="1600" i="1" kern="0" dirty="0">
                <a:solidFill>
                  <a:schemeClr val="tx2"/>
                </a:solidFill>
                <a:latin typeface="Courier New" charset="0"/>
                <a:ea typeface="Courier New" charset="0"/>
                <a:cs typeface="Courier New" charset="0"/>
              </a:rPr>
              <a:t>-&gt;</a:t>
            </a:r>
            <a:r>
              <a:rPr lang="en-US" sz="1600" i="1" kern="0" dirty="0" err="1">
                <a:solidFill>
                  <a:schemeClr val="tx2"/>
                </a:solidFill>
                <a:latin typeface="Courier New" charset="0"/>
                <a:ea typeface="Courier New" charset="0"/>
                <a:cs typeface="Courier New" charset="0"/>
              </a:rPr>
              <a:t>forAll</a:t>
            </a:r>
            <a:r>
              <a:rPr lang="en-US" sz="1600" i="1" kern="0" dirty="0">
                <a:solidFill>
                  <a:schemeClr val="tx2"/>
                </a:solidFill>
                <a:latin typeface="Courier New" charset="0"/>
                <a:ea typeface="Courier New" charset="0"/>
                <a:cs typeface="Courier New" charset="0"/>
              </a:rPr>
              <a:t>(s1, s2| s1 &lt;&gt; s2 </a:t>
            </a:r>
            <a:r>
              <a:rPr lang="en-US" sz="1600" i="1" kern="0" dirty="0" smtClean="0">
                <a:solidFill>
                  <a:schemeClr val="tx2"/>
                </a:solidFill>
                <a:latin typeface="Courier New" charset="0"/>
                <a:ea typeface="Courier New" charset="0"/>
                <a:cs typeface="Courier New" charset="0"/>
              </a:rPr>
              <a:t>implies </a:t>
            </a:r>
            <a:r>
              <a:rPr lang="en-US" sz="1600" i="1" kern="0" dirty="0">
                <a:solidFill>
                  <a:schemeClr val="tx2"/>
                </a:solidFill>
                <a:latin typeface="Courier New" charset="0"/>
                <a:ea typeface="Courier New" charset="0"/>
                <a:cs typeface="Courier New" charset="0"/>
              </a:rPr>
              <a:t>s1.name &lt;&gt; s2.name);</a:t>
            </a:r>
            <a:endParaRPr lang="en-US" sz="1600" kern="0" dirty="0">
              <a:solidFill>
                <a:schemeClr val="tx2"/>
              </a:solidFill>
              <a:latin typeface="Courier New" charset="0"/>
              <a:ea typeface="Courier New" charset="0"/>
              <a:cs typeface="Courier New" charset="0"/>
            </a:endParaRPr>
          </a:p>
        </p:txBody>
      </p:sp>
      <p:sp>
        <p:nvSpPr>
          <p:cNvPr id="1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3342130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DYNAMIC SEMANTICS EXTENSION</a:t>
            </a:r>
            <a:endParaRPr lang="fr-FR" dirty="0"/>
          </a:p>
        </p:txBody>
      </p:sp>
      <p:sp>
        <p:nvSpPr>
          <p:cNvPr id="6" name="Espace réservé du texte 5"/>
          <p:cNvSpPr>
            <a:spLocks noGrp="1"/>
          </p:cNvSpPr>
          <p:nvPr>
            <p:ph type="body" idx="1"/>
          </p:nvPr>
        </p:nvSpPr>
        <p:spPr/>
        <p:txBody>
          <a:bodyPr/>
          <a:lstStyle/>
          <a:p>
            <a:r>
              <a:rPr lang="fr-FR" dirty="0" smtClean="0"/>
              <a:t>STEP 2.3</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65</a:t>
            </a:fld>
            <a:endParaRPr lang="fr-FR"/>
          </a:p>
        </p:txBody>
      </p:sp>
    </p:spTree>
    <p:extLst>
      <p:ext uri="{BB962C8B-B14F-4D97-AF65-F5344CB8AC3E}">
        <p14:creationId xmlns:p14="http://schemas.microsoft.com/office/powerpoint/2010/main" val="17892214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66</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Two main ways to add behavior</a:t>
            </a:r>
          </a:p>
          <a:p>
            <a:pPr marL="1190512" lvl="2" indent="-457200">
              <a:buFont typeface="+mj-lt"/>
              <a:buAutoNum type="arabicPeriod"/>
            </a:pPr>
            <a:r>
              <a:rPr lang="en-US" b="1" dirty="0" smtClean="0"/>
              <a:t>Operational</a:t>
            </a:r>
            <a:r>
              <a:rPr lang="en-US" dirty="0" smtClean="0"/>
              <a:t>, </a:t>
            </a:r>
            <a:r>
              <a:rPr lang="en-US" i="1" dirty="0" smtClean="0"/>
              <a:t>i.e.</a:t>
            </a:r>
            <a:r>
              <a:rPr lang="en-US" dirty="0" smtClean="0"/>
              <a:t>, an interpreter</a:t>
            </a:r>
          </a:p>
          <a:p>
            <a:pPr marL="1190512" lvl="2" indent="-457200">
              <a:buFont typeface="+mj-lt"/>
              <a:buAutoNum type="arabicPeriod"/>
            </a:pPr>
            <a:r>
              <a:rPr lang="en-US" b="1" dirty="0" smtClean="0"/>
              <a:t>Translational</a:t>
            </a:r>
            <a:r>
              <a:rPr lang="en-US" dirty="0" smtClean="0"/>
              <a:t>, </a:t>
            </a:r>
            <a:r>
              <a:rPr lang="en-US" i="1" dirty="0" smtClean="0"/>
              <a:t>i.e.</a:t>
            </a:r>
            <a:r>
              <a:rPr lang="en-US" dirty="0" smtClean="0"/>
              <a:t>, a compiler</a:t>
            </a: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Interpreters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738607" y="4760686"/>
            <a:ext cx="1080110" cy="396479"/>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4600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operational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67</a:t>
            </a:fld>
            <a:endParaRPr lang="en-US" dirty="0"/>
          </a:p>
        </p:txBody>
      </p:sp>
      <p:sp>
        <p:nvSpPr>
          <p:cNvPr id="5" name="Inhaltsplatzhalter 4"/>
          <p:cNvSpPr>
            <a:spLocks noGrp="1"/>
          </p:cNvSpPr>
          <p:nvPr>
            <p:ph idx="1"/>
          </p:nvPr>
        </p:nvSpPr>
        <p:spPr/>
        <p:txBody>
          <a:bodyPr>
            <a:normAutofit lnSpcReduction="10000"/>
          </a:bodyPr>
          <a:lstStyle/>
          <a:p>
            <a:pPr marL="342900" indent="-342900">
              <a:lnSpc>
                <a:spcPct val="120000"/>
              </a:lnSpc>
              <a:buFont typeface="Arial" charset="0"/>
              <a:buChar char="•"/>
            </a:pPr>
            <a:r>
              <a:rPr lang="en-US" dirty="0"/>
              <a:t>U</a:t>
            </a:r>
            <a:r>
              <a:rPr lang="en-US" dirty="0" smtClean="0"/>
              <a:t>sually abstract syntax traversal navigating the model</a:t>
            </a:r>
          </a:p>
          <a:p>
            <a:pPr marL="342900" indent="-342900">
              <a:lnSpc>
                <a:spcPct val="120000"/>
              </a:lnSpc>
              <a:buFont typeface="Arial" charset="0"/>
              <a:buChar char="•"/>
            </a:pPr>
            <a:endParaRPr lang="en-US" dirty="0"/>
          </a:p>
          <a:p>
            <a:pPr marL="342900" indent="-342900">
              <a:lnSpc>
                <a:spcPct val="120000"/>
              </a:lnSpc>
              <a:buFont typeface="Arial" charset="0"/>
              <a:buChar char="•"/>
            </a:pPr>
            <a:r>
              <a:rPr lang="en-US" dirty="0"/>
              <a:t>A</a:t>
            </a:r>
            <a:r>
              <a:rPr lang="en-US" dirty="0" smtClean="0"/>
              <a:t>dding operations to the </a:t>
            </a:r>
            <a:r>
              <a:rPr lang="en-US" dirty="0" err="1" smtClean="0"/>
              <a:t>Ecore</a:t>
            </a:r>
            <a:r>
              <a:rPr lang="en-US" dirty="0" smtClean="0"/>
              <a:t> </a:t>
            </a:r>
            <a:r>
              <a:rPr lang="en-US" dirty="0" err="1" smtClean="0"/>
              <a:t>metamodel</a:t>
            </a:r>
            <a:r>
              <a:rPr lang="en-US" dirty="0" smtClean="0"/>
              <a:t> enables adding behavior to the language </a:t>
            </a:r>
            <a:endParaRPr lang="en-US" dirty="0"/>
          </a:p>
          <a:p>
            <a:pPr marL="1076212" lvl="2" indent="-342900">
              <a:lnSpc>
                <a:spcPct val="120000"/>
              </a:lnSpc>
              <a:buFont typeface="Arial" charset="0"/>
              <a:buChar char="•"/>
            </a:pPr>
            <a:r>
              <a:rPr lang="en-US" dirty="0" smtClean="0"/>
              <a:t> but breaks separation of concerns and language reuse</a:t>
            </a:r>
          </a:p>
          <a:p>
            <a:pPr>
              <a:lnSpc>
                <a:spcPct val="120000"/>
              </a:lnSpc>
            </a:pPr>
            <a:endParaRPr lang="en-US" dirty="0" smtClean="0"/>
          </a:p>
          <a:p>
            <a:pPr marL="342900" indent="-342900">
              <a:lnSpc>
                <a:spcPct val="120000"/>
              </a:lnSpc>
              <a:buFont typeface="Arial" charset="0"/>
              <a:buChar char="•"/>
            </a:pPr>
            <a:r>
              <a:rPr lang="en-US" dirty="0" smtClean="0"/>
              <a:t>Traditional approaches: </a:t>
            </a:r>
            <a:r>
              <a:rPr lang="en-US" b="1" dirty="0" smtClean="0"/>
              <a:t>visitor design pattern</a:t>
            </a:r>
          </a:p>
          <a:p>
            <a:pPr marL="342900" indent="-342900">
              <a:lnSpc>
                <a:spcPct val="120000"/>
              </a:lnSpc>
              <a:buFont typeface="Arial" charset="0"/>
              <a:buChar char="•"/>
            </a:pPr>
            <a:endParaRPr lang="en-US" b="1" dirty="0" smtClean="0"/>
          </a:p>
          <a:p>
            <a:pPr marL="342900" indent="-342900">
              <a:lnSpc>
                <a:spcPct val="120000"/>
              </a:lnSpc>
              <a:buFont typeface="Arial" charset="0"/>
              <a:buChar char="•"/>
            </a:pPr>
            <a:r>
              <a:rPr lang="en-US" dirty="0" smtClean="0"/>
              <a:t>However, it doesn't scale to </a:t>
            </a:r>
          </a:p>
          <a:p>
            <a:pPr marL="1076212" lvl="2" indent="-342900">
              <a:lnSpc>
                <a:spcPct val="120000"/>
              </a:lnSpc>
              <a:buFont typeface="Arial" charset="0"/>
              <a:buChar char="•"/>
            </a:pPr>
            <a:r>
              <a:rPr lang="en-US" dirty="0" smtClean="0"/>
              <a:t>runtime </a:t>
            </a:r>
            <a:r>
              <a:rPr lang="en-US" dirty="0"/>
              <a:t>performance</a:t>
            </a:r>
          </a:p>
          <a:p>
            <a:pPr marL="1076212" lvl="2" indent="-342900">
              <a:lnSpc>
                <a:spcPct val="120000"/>
              </a:lnSpc>
              <a:buFont typeface="Arial" charset="0"/>
              <a:buChar char="•"/>
            </a:pPr>
            <a:r>
              <a:rPr lang="en-US" dirty="0" smtClean="0"/>
              <a:t>multiple </a:t>
            </a:r>
            <a:r>
              <a:rPr lang="en-US" dirty="0" err="1" smtClean="0"/>
              <a:t>metamodels</a:t>
            </a:r>
            <a:endParaRPr lang="en-US" dirty="0" smtClean="0"/>
          </a:p>
          <a:p>
            <a:pPr marL="1076212" lvl="2" indent="-342900">
              <a:lnSpc>
                <a:spcPct val="120000"/>
              </a:lnSpc>
              <a:buFont typeface="Arial" charset="0"/>
              <a:buChar char="•"/>
            </a:pPr>
            <a:r>
              <a:rPr lang="en-US" dirty="0"/>
              <a:t>l</a:t>
            </a:r>
            <a:r>
              <a:rPr lang="en-US" dirty="0" smtClean="0"/>
              <a:t>anguage composition</a:t>
            </a:r>
          </a:p>
          <a:p>
            <a:pPr marL="1076212" lvl="2" indent="-342900">
              <a:lnSpc>
                <a:spcPct val="120000"/>
              </a:lnSpc>
              <a:buFont typeface="Arial" charset="0"/>
              <a:buChar char="•"/>
            </a:pPr>
            <a:r>
              <a:rPr lang="en-US" dirty="0" smtClean="0"/>
              <a:t>modular evolution with new functionality</a:t>
            </a:r>
          </a:p>
        </p:txBody>
      </p:sp>
    </p:spTree>
    <p:extLst>
      <p:ext uri="{BB962C8B-B14F-4D97-AF65-F5344CB8AC3E}">
        <p14:creationId xmlns:p14="http://schemas.microsoft.com/office/powerpoint/2010/main" val="8381848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Meet Kermeta and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68</a:t>
            </a:fld>
            <a:endParaRPr lang="en-US" dirty="0"/>
          </a:p>
        </p:txBody>
      </p:sp>
      <p:sp>
        <p:nvSpPr>
          <p:cNvPr id="5" name="Inhaltsplatzhalter 4"/>
          <p:cNvSpPr>
            <a:spLocks noGrp="1"/>
          </p:cNvSpPr>
          <p:nvPr>
            <p:ph idx="1"/>
          </p:nvPr>
        </p:nvSpPr>
        <p:spPr>
          <a:xfrm>
            <a:off x="467544" y="1196752"/>
            <a:ext cx="8568952" cy="4896544"/>
          </a:xfrm>
        </p:spPr>
        <p:txBody>
          <a:bodyPr/>
          <a:lstStyle/>
          <a:p>
            <a:pPr marL="0" indent="0">
              <a:lnSpc>
                <a:spcPct val="120000"/>
              </a:lnSpc>
            </a:pPr>
            <a:r>
              <a:rPr lang="en-US" b="1" dirty="0" smtClean="0"/>
              <a:t>Kermeta</a:t>
            </a:r>
          </a:p>
          <a:p>
            <a:pPr marL="342900" indent="-342900">
              <a:lnSpc>
                <a:spcPct val="120000"/>
              </a:lnSpc>
              <a:buFont typeface="Arial" charset="0"/>
              <a:buChar char="•"/>
            </a:pPr>
            <a:r>
              <a:rPr lang="en-US" dirty="0" smtClean="0"/>
              <a:t>Advanced visitor pattern to add </a:t>
            </a:r>
            <a:r>
              <a:rPr lang="en-US" b="1" dirty="0" smtClean="0"/>
              <a:t>aspect oriented behavior</a:t>
            </a:r>
          </a:p>
          <a:p>
            <a:pPr marL="1076212" lvl="2" indent="-342900">
              <a:lnSpc>
                <a:spcPct val="120000"/>
              </a:lnSpc>
              <a:buFont typeface="Arial" charset="0"/>
              <a:buChar char="•"/>
            </a:pPr>
            <a:r>
              <a:rPr lang="en-US" dirty="0" smtClean="0"/>
              <a:t>see classes as if they where "reopened" and extended</a:t>
            </a:r>
          </a:p>
          <a:p>
            <a:pPr marL="342900" indent="-342900">
              <a:lnSpc>
                <a:spcPct val="120000"/>
              </a:lnSpc>
              <a:buFont typeface="Arial" charset="0"/>
              <a:buChar char="•"/>
            </a:pPr>
            <a:r>
              <a:rPr lang="en-US" dirty="0" smtClean="0"/>
              <a:t>Supports adding operations, attributes, associations, inheritance</a:t>
            </a:r>
          </a:p>
          <a:p>
            <a:pPr marL="342900" indent="-342900">
              <a:lnSpc>
                <a:spcPct val="120000"/>
              </a:lnSpc>
              <a:buFont typeface="Arial" charset="0"/>
              <a:buChar char="•"/>
            </a:pPr>
            <a:r>
              <a:rPr lang="en-US" dirty="0" smtClean="0">
                <a:latin typeface="Courier New" charset="0"/>
                <a:ea typeface="Courier New" charset="0"/>
                <a:cs typeface="Courier New" charset="0"/>
              </a:rPr>
              <a:t>@Main </a:t>
            </a:r>
            <a:r>
              <a:rPr lang="en-US" dirty="0" smtClean="0"/>
              <a:t>denotes entry points</a:t>
            </a:r>
            <a:endParaRPr lang="en-US" dirty="0"/>
          </a:p>
          <a:p>
            <a:pPr marL="342900" indent="-342900">
              <a:lnSpc>
                <a:spcPct val="120000"/>
              </a:lnSpc>
              <a:buFont typeface="Arial" charset="0"/>
              <a:buChar char="•"/>
            </a:pPr>
            <a:r>
              <a:rPr lang="en-US" dirty="0" smtClean="0">
                <a:latin typeface="Courier New" charset="0"/>
                <a:ea typeface="Courier New" charset="0"/>
                <a:cs typeface="Courier New" charset="0"/>
              </a:rPr>
              <a:t>@Step </a:t>
            </a:r>
            <a:r>
              <a:rPr lang="en-US" dirty="0"/>
              <a:t>execution </a:t>
            </a:r>
            <a:r>
              <a:rPr lang="en-US" dirty="0" smtClean="0"/>
              <a:t>functions represented as visible steps</a:t>
            </a:r>
          </a:p>
          <a:p>
            <a:pPr marL="342900" indent="-342900">
              <a:lnSpc>
                <a:spcPct val="120000"/>
              </a:lnSpc>
              <a:buFont typeface="Arial" charset="0"/>
              <a:buChar char="•"/>
            </a:pPr>
            <a:endParaRPr lang="en-US" dirty="0" smtClean="0"/>
          </a:p>
          <a:p>
            <a:pPr marL="0" indent="0">
              <a:lnSpc>
                <a:spcPct val="120000"/>
              </a:lnSpc>
            </a:pPr>
            <a:r>
              <a:rPr lang="en-US" b="1" dirty="0" smtClean="0"/>
              <a:t>Melange</a:t>
            </a:r>
            <a:endParaRPr lang="en-US" b="1" dirty="0"/>
          </a:p>
          <a:p>
            <a:pPr marL="342900" indent="-342900">
              <a:lnSpc>
                <a:spcPct val="120000"/>
              </a:lnSpc>
              <a:buFont typeface="Arial" charset="0"/>
              <a:buChar char="•"/>
            </a:pPr>
            <a:r>
              <a:rPr lang="en-US" dirty="0" smtClean="0"/>
              <a:t>Language assembly: compose static metamodel (Ecore) with dynamic aspects (Kermeta) to generate a language implementation</a:t>
            </a:r>
          </a:p>
          <a:p>
            <a:pPr marL="342900" indent="-342900">
              <a:lnSpc>
                <a:spcPct val="120000"/>
              </a:lnSpc>
              <a:buFont typeface="Arial" charset="0"/>
              <a:buChar char="•"/>
            </a:pPr>
            <a:r>
              <a:rPr lang="en-US" dirty="0" smtClean="0"/>
              <a:t>Language composition: inheritance, merge, slice</a:t>
            </a:r>
            <a:r>
              <a:rPr lang="mr-IN" dirty="0" smtClean="0"/>
              <a:t>…</a:t>
            </a:r>
            <a:endParaRPr lang="en-US" dirty="0"/>
          </a:p>
          <a:p>
            <a:pPr marL="342900" indent="-342900">
              <a:lnSpc>
                <a:spcPct val="120000"/>
              </a:lnSpc>
              <a:buFont typeface="Arial" charset="0"/>
              <a:buChar char="•"/>
            </a:pPr>
            <a:endParaRPr lang="en-US" dirty="0"/>
          </a:p>
        </p:txBody>
      </p:sp>
    </p:spTree>
    <p:extLst>
      <p:ext uri="{BB962C8B-B14F-4D97-AF65-F5344CB8AC3E}">
        <p14:creationId xmlns:p14="http://schemas.microsoft.com/office/powerpoint/2010/main" val="663294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Combining language parts with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69</a:t>
            </a:fld>
            <a:endParaRPr lang="en-US" dirty="0"/>
          </a:p>
        </p:txBody>
      </p:sp>
      <p:sp>
        <p:nvSpPr>
          <p:cNvPr id="5" name="Inhaltsplatzhalter 4"/>
          <p:cNvSpPr>
            <a:spLocks noGrp="1"/>
          </p:cNvSpPr>
          <p:nvPr>
            <p:ph idx="1"/>
          </p:nvPr>
        </p:nvSpPr>
        <p:spPr/>
        <p:txBody>
          <a:bodyPr/>
          <a:lstStyle/>
          <a:p>
            <a:pPr>
              <a:lnSpc>
                <a:spcPct val="100000"/>
              </a:lnSpc>
            </a:pPr>
            <a:r>
              <a:rPr lang="en-US" dirty="0" smtClean="0"/>
              <a:t>xx</a:t>
            </a:r>
            <a:endParaRPr lang="en-US" dirty="0"/>
          </a:p>
        </p:txBody>
      </p:sp>
      <p:pic>
        <p:nvPicPr>
          <p:cNvPr id="6" name="Image 5"/>
          <p:cNvPicPr>
            <a:picLocks noChangeAspect="1"/>
          </p:cNvPicPr>
          <p:nvPr/>
        </p:nvPicPr>
        <p:blipFill rotWithShape="1">
          <a:blip r:embed="rId2"/>
          <a:srcRect b="30519"/>
          <a:stretch/>
        </p:blipFill>
        <p:spPr>
          <a:xfrm>
            <a:off x="6310474" y="1237257"/>
            <a:ext cx="2709309" cy="4640015"/>
          </a:xfrm>
          <a:prstGeom prst="rect">
            <a:avLst/>
          </a:prstGeom>
        </p:spPr>
      </p:pic>
      <p:pic>
        <p:nvPicPr>
          <p:cNvPr id="7" name="Image 4"/>
          <p:cNvPicPr>
            <a:picLocks noChangeAspect="1"/>
          </p:cNvPicPr>
          <p:nvPr/>
        </p:nvPicPr>
        <p:blipFill>
          <a:blip r:embed="rId3"/>
          <a:stretch>
            <a:fillRect/>
          </a:stretch>
        </p:blipFill>
        <p:spPr>
          <a:xfrm>
            <a:off x="179512" y="1237258"/>
            <a:ext cx="5859643" cy="1688220"/>
          </a:xfrm>
          <a:prstGeom prst="rect">
            <a:avLst/>
          </a:prstGeom>
        </p:spPr>
      </p:pic>
      <p:sp>
        <p:nvSpPr>
          <p:cNvPr id="8" name="Espace réservé du contenu 2"/>
          <p:cNvSpPr txBox="1">
            <a:spLocks/>
          </p:cNvSpPr>
          <p:nvPr/>
        </p:nvSpPr>
        <p:spPr>
          <a:xfrm>
            <a:off x="446652" y="3140968"/>
            <a:ext cx="5863822" cy="3024336"/>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52" indent="-342900">
              <a:lnSpc>
                <a:spcPct val="120000"/>
              </a:lnSpc>
              <a:buFont typeface="Arial" charset="0"/>
              <a:buChar char="•"/>
            </a:pPr>
            <a:r>
              <a:rPr lang="en-US" sz="2400" kern="0" dirty="0" smtClean="0"/>
              <a:t>Adds operation and attributes</a:t>
            </a:r>
            <a:endParaRPr lang="en-US" sz="2400" kern="0" dirty="0"/>
          </a:p>
          <a:p>
            <a:pPr marL="704795" lvl="3" indent="-342900">
              <a:lnSpc>
                <a:spcPct val="120000"/>
              </a:lnSpc>
              <a:buFont typeface="Arial" charset="0"/>
              <a:buChar char="•"/>
            </a:pPr>
            <a:r>
              <a:rPr lang="en-US" sz="2000" kern="0" dirty="0"/>
              <a:t>may add new concepts too by using multiple Ecore files </a:t>
            </a:r>
            <a:endParaRPr lang="en-US" sz="2000" kern="0" dirty="0" smtClean="0"/>
          </a:p>
          <a:p>
            <a:pPr marL="704795" lvl="3" indent="-342900">
              <a:lnSpc>
                <a:spcPct val="120000"/>
              </a:lnSpc>
              <a:buFont typeface="Arial" charset="0"/>
              <a:buChar char="•"/>
            </a:pPr>
            <a:endParaRPr lang="en-US" sz="2000" kern="0" dirty="0"/>
          </a:p>
          <a:p>
            <a:pPr marL="349250" lvl="2" indent="-349250" defTabSz="199995">
              <a:lnSpc>
                <a:spcPct val="120000"/>
              </a:lnSpc>
              <a:buClr>
                <a:srgbClr val="FF0000"/>
              </a:buClr>
              <a:buFont typeface="Arial" charset="0"/>
              <a:buChar char="•"/>
            </a:pPr>
            <a:r>
              <a:rPr lang="en-US" sz="2800" kern="0" dirty="0" smtClean="0"/>
              <a:t>Melange </a:t>
            </a:r>
            <a:r>
              <a:rPr lang="en-US" sz="2800" kern="0" dirty="0"/>
              <a:t>generates the new resulting </a:t>
            </a:r>
            <a:r>
              <a:rPr lang="en-US" sz="2800" kern="0" dirty="0" smtClean="0"/>
              <a:t>implementation</a:t>
            </a:r>
            <a:endParaRPr lang="en-US" sz="2800" kern="0" dirty="0"/>
          </a:p>
        </p:txBody>
      </p:sp>
    </p:spTree>
    <p:extLst>
      <p:ext uri="{BB962C8B-B14F-4D97-AF65-F5344CB8AC3E}">
        <p14:creationId xmlns:p14="http://schemas.microsoft.com/office/powerpoint/2010/main" val="875861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Model-</a:t>
            </a:r>
            <a:r>
              <a:rPr lang="fr-FR" dirty="0" err="1" smtClean="0"/>
              <a:t>Driven</a:t>
            </a:r>
            <a:r>
              <a:rPr lang="fr-FR" dirty="0" smtClean="0"/>
              <a:t> Engineering (MDE)</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a:t>
            </a:fld>
            <a:endParaRPr lang="fr-FR">
              <a:solidFill>
                <a:srgbClr val="FFFFFF"/>
              </a:solidFill>
              <a:cs typeface="Arial"/>
            </a:endParaRPr>
          </a:p>
        </p:txBody>
      </p:sp>
      <p:sp>
        <p:nvSpPr>
          <p:cNvPr id="5" name="ZoneTexte 4"/>
          <p:cNvSpPr txBox="1"/>
          <p:nvPr/>
        </p:nvSpPr>
        <p:spPr>
          <a:xfrm>
            <a:off x="467544" y="5229200"/>
            <a:ext cx="8150994" cy="6463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 Whittle, J. Hutchinson, </a:t>
            </a:r>
            <a:r>
              <a:rPr lang="fr-FR" dirty="0" smtClean="0">
                <a:solidFill>
                  <a:srgbClr val="000000"/>
                </a:solidFill>
                <a:cs typeface="Arial"/>
              </a:rPr>
              <a:t>and M</a:t>
            </a:r>
            <a:r>
              <a:rPr lang="fr-FR" dirty="0">
                <a:solidFill>
                  <a:srgbClr val="000000"/>
                </a:solidFill>
                <a:cs typeface="Arial"/>
              </a:rPr>
              <a:t>. </a:t>
            </a:r>
            <a:r>
              <a:rPr lang="fr-FR" dirty="0" err="1">
                <a:solidFill>
                  <a:srgbClr val="000000"/>
                </a:solidFill>
                <a:cs typeface="Arial"/>
              </a:rPr>
              <a:t>Rouncefield</a:t>
            </a:r>
            <a:r>
              <a:rPr lang="fr-FR" dirty="0">
                <a:solidFill>
                  <a:srgbClr val="000000"/>
                </a:solidFill>
                <a:cs typeface="Arial"/>
              </a:rPr>
              <a:t>, “</a:t>
            </a:r>
            <a:r>
              <a:rPr lang="fr-FR" i="1" dirty="0">
                <a:solidFill>
                  <a:srgbClr val="000000"/>
                </a:solidFill>
                <a:cs typeface="Arial"/>
              </a:rPr>
              <a:t>The </a:t>
            </a:r>
            <a:r>
              <a:rPr lang="fr-FR" i="1" dirty="0" smtClean="0">
                <a:solidFill>
                  <a:srgbClr val="000000"/>
                </a:solidFill>
                <a:cs typeface="Arial"/>
              </a:rPr>
              <a:t>State of </a:t>
            </a:r>
            <a:r>
              <a:rPr lang="fr-FR" i="1" dirty="0">
                <a:solidFill>
                  <a:srgbClr val="000000"/>
                </a:solidFill>
                <a:cs typeface="Arial"/>
              </a:rPr>
              <a:t>Practice in Model-</a:t>
            </a:r>
            <a:r>
              <a:rPr lang="fr-FR" i="1" dirty="0" err="1" smtClean="0">
                <a:solidFill>
                  <a:srgbClr val="000000"/>
                </a:solidFill>
                <a:cs typeface="Arial"/>
              </a:rPr>
              <a:t>Driven</a:t>
            </a:r>
            <a:r>
              <a:rPr lang="fr-FR" i="1" dirty="0" smtClean="0">
                <a:solidFill>
                  <a:srgbClr val="000000"/>
                </a:solidFill>
                <a:cs typeface="Arial"/>
              </a:rPr>
              <a:t> Engineering</a:t>
            </a:r>
            <a:r>
              <a:rPr lang="fr-FR" dirty="0">
                <a:solidFill>
                  <a:srgbClr val="000000"/>
                </a:solidFill>
                <a:cs typeface="Arial"/>
              </a:rPr>
              <a:t>,” IEEE Software, vol</a:t>
            </a:r>
            <a:r>
              <a:rPr lang="fr-FR" dirty="0" smtClean="0">
                <a:solidFill>
                  <a:srgbClr val="000000"/>
                </a:solidFill>
                <a:cs typeface="Arial"/>
              </a:rPr>
              <a:t>. 31</a:t>
            </a:r>
            <a:r>
              <a:rPr lang="fr-FR" dirty="0">
                <a:solidFill>
                  <a:srgbClr val="000000"/>
                </a:solidFill>
                <a:cs typeface="Arial"/>
              </a:rPr>
              <a:t>, no. 3, 2014, pp. 79–85.</a:t>
            </a:r>
          </a:p>
        </p:txBody>
      </p:sp>
      <p:sp>
        <p:nvSpPr>
          <p:cNvPr id="8" name="Content Placeholder 4"/>
          <p:cNvSpPr txBox="1">
            <a:spLocks/>
          </p:cNvSpPr>
          <p:nvPr/>
        </p:nvSpPr>
        <p:spPr>
          <a:xfrm>
            <a:off x="323528" y="4437112"/>
            <a:ext cx="8568952" cy="864096"/>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nSpc>
                <a:spcPct val="100000"/>
              </a:lnSpc>
            </a:pPr>
            <a:r>
              <a:rPr i="1" dirty="0">
                <a:solidFill>
                  <a:srgbClr val="000000"/>
                </a:solidFill>
                <a:latin typeface="Arial" charset="0"/>
                <a:ea typeface="ＭＳ Ｐゴシック" charset="-128"/>
                <a:cs typeface="Arial"/>
              </a:rPr>
              <a:t>"Perhaps surprisingly, the majority of MDE examples in our study followed domain-specific modeling </a:t>
            </a:r>
            <a:r>
              <a:rPr i="1" dirty="0" smtClean="0">
                <a:solidFill>
                  <a:srgbClr val="000000"/>
                </a:solidFill>
                <a:latin typeface="Arial" charset="0"/>
                <a:ea typeface="ＭＳ Ｐゴシック" charset="-128"/>
                <a:cs typeface="Arial"/>
              </a:rPr>
              <a:t>paradigms</a:t>
            </a:r>
            <a:r>
              <a:rPr lang="fr-FR" i="1" dirty="0">
                <a:solidFill>
                  <a:srgbClr val="000000"/>
                </a:solidFill>
                <a:latin typeface="Arial" charset="0"/>
                <a:ea typeface="ＭＳ Ｐゴシック" charset="-128"/>
                <a:cs typeface="Arial"/>
              </a:rPr>
              <a:t>"</a:t>
            </a:r>
            <a:endParaRPr i="1" dirty="0">
              <a:solidFill>
                <a:srgbClr val="000000"/>
              </a:solidFill>
              <a:latin typeface="Arial" charset="0"/>
              <a:ea typeface="ＭＳ Ｐゴシック" charset="-128"/>
              <a:cs typeface="Arial"/>
            </a:endParaRPr>
          </a:p>
        </p:txBody>
      </p:sp>
      <p:sp>
        <p:nvSpPr>
          <p:cNvPr id="88" name="AutoShape 77"/>
          <p:cNvSpPr>
            <a:spLocks noChangeArrowheads="1"/>
          </p:cNvSpPr>
          <p:nvPr/>
        </p:nvSpPr>
        <p:spPr bwMode="auto">
          <a:xfrm rot="16200000" flipH="1">
            <a:off x="6863822" y="3054112"/>
            <a:ext cx="1035808" cy="1008063"/>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7635 h 21600"/>
              <a:gd name="T20" fmla="*/ 16589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067" y="0"/>
                </a:moveTo>
                <a:lnTo>
                  <a:pt x="8533" y="7171"/>
                </a:lnTo>
                <a:lnTo>
                  <a:pt x="13544" y="7171"/>
                </a:lnTo>
                <a:lnTo>
                  <a:pt x="13544" y="17635"/>
                </a:lnTo>
                <a:lnTo>
                  <a:pt x="0" y="17635"/>
                </a:lnTo>
                <a:lnTo>
                  <a:pt x="0" y="21600"/>
                </a:lnTo>
                <a:lnTo>
                  <a:pt x="16589" y="21600"/>
                </a:lnTo>
                <a:lnTo>
                  <a:pt x="16589" y="7171"/>
                </a:lnTo>
                <a:lnTo>
                  <a:pt x="21600" y="7171"/>
                </a:lnTo>
                <a:close/>
              </a:path>
            </a:pathLst>
          </a:cu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1035" tIns="45519" rIns="91035" bIns="45519"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89" name="Picture 5" descr="figure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369" y="1521586"/>
            <a:ext cx="718106" cy="682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0" name="Text Box 6"/>
          <p:cNvSpPr txBox="1">
            <a:spLocks noChangeArrowheads="1"/>
          </p:cNvSpPr>
          <p:nvPr/>
        </p:nvSpPr>
        <p:spPr bwMode="auto">
          <a:xfrm>
            <a:off x="611560" y="1261251"/>
            <a:ext cx="992188"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Distribution</a:t>
            </a:r>
          </a:p>
        </p:txBody>
      </p:sp>
      <p:graphicFrame>
        <p:nvGraphicFramePr>
          <p:cNvPr id="91" name="Object 7"/>
          <p:cNvGraphicFramePr>
            <a:graphicFrameLocks noChangeAspect="1"/>
          </p:cNvGraphicFramePr>
          <p:nvPr>
            <p:extLst/>
          </p:nvPr>
        </p:nvGraphicFramePr>
        <p:xfrm>
          <a:off x="1934715" y="1841182"/>
          <a:ext cx="837085" cy="850733"/>
        </p:xfrm>
        <a:graphic>
          <a:graphicData uri="http://schemas.openxmlformats.org/presentationml/2006/ole">
            <mc:AlternateContent xmlns:mc="http://schemas.openxmlformats.org/markup-compatibility/2006">
              <mc:Choice xmlns:v="urn:schemas-microsoft-com:vml" Requires="v">
                <p:oleObj spid="_x0000_s1098" name="Visio" r:id="rId5" imgW="6432499" imgH="6541618" progId="Visio.Drawing.11">
                  <p:embed/>
                </p:oleObj>
              </mc:Choice>
              <mc:Fallback>
                <p:oleObj name="Visio" r:id="rId5" imgW="6432499" imgH="654161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4715" y="1841182"/>
                        <a:ext cx="837085" cy="850733"/>
                      </a:xfrm>
                      <a:prstGeom prst="rect">
                        <a:avLst/>
                      </a:prstGeom>
                      <a:noFill/>
                      <a:ln>
                        <a:noFill/>
                      </a:ln>
                      <a:effectLst/>
                      <a:extLst/>
                    </p:spPr>
                  </p:pic>
                </p:oleObj>
              </mc:Fallback>
            </mc:AlternateContent>
          </a:graphicData>
        </a:graphic>
      </p:graphicFrame>
      <p:sp>
        <p:nvSpPr>
          <p:cNvPr id="92" name="Text Box 8"/>
          <p:cNvSpPr txBox="1">
            <a:spLocks noChangeArrowheads="1"/>
          </p:cNvSpPr>
          <p:nvPr/>
        </p:nvSpPr>
        <p:spPr bwMode="auto">
          <a:xfrm>
            <a:off x="1691680" y="1528444"/>
            <a:ext cx="11811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Fault tolerance</a:t>
            </a:r>
          </a:p>
        </p:txBody>
      </p:sp>
      <p:pic>
        <p:nvPicPr>
          <p:cNvPr id="9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0639" y="1380362"/>
            <a:ext cx="1031265" cy="5185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94" name="Text Box 10"/>
          <p:cNvSpPr txBox="1">
            <a:spLocks noChangeArrowheads="1"/>
          </p:cNvSpPr>
          <p:nvPr/>
        </p:nvSpPr>
        <p:spPr bwMode="auto">
          <a:xfrm>
            <a:off x="2899296" y="1123719"/>
            <a:ext cx="7366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Security</a:t>
            </a:r>
          </a:p>
        </p:txBody>
      </p:sp>
      <p:pic>
        <p:nvPicPr>
          <p:cNvPr id="95" name="Picture 11" descr="diagrams_state_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919" y="2155701"/>
            <a:ext cx="935782" cy="652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6" name="Text Box 12"/>
          <p:cNvSpPr txBox="1">
            <a:spLocks noChangeArrowheads="1"/>
          </p:cNvSpPr>
          <p:nvPr/>
        </p:nvSpPr>
        <p:spPr bwMode="auto">
          <a:xfrm>
            <a:off x="2969468" y="1856186"/>
            <a:ext cx="15113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Functional behavior</a:t>
            </a:r>
          </a:p>
        </p:txBody>
      </p:sp>
      <p:grpSp>
        <p:nvGrpSpPr>
          <p:cNvPr id="97" name="Group 13"/>
          <p:cNvGrpSpPr>
            <a:grpSpLocks/>
          </p:cNvGrpSpPr>
          <p:nvPr/>
        </p:nvGrpSpPr>
        <p:grpSpPr bwMode="auto">
          <a:xfrm>
            <a:off x="763927" y="2320158"/>
            <a:ext cx="629971" cy="810151"/>
            <a:chOff x="1576" y="1149"/>
            <a:chExt cx="822" cy="1050"/>
          </a:xfrm>
        </p:grpSpPr>
        <p:grpSp>
          <p:nvGrpSpPr>
            <p:cNvPr id="98" name="Group 14"/>
            <p:cNvGrpSpPr>
              <a:grpSpLocks/>
            </p:cNvGrpSpPr>
            <p:nvPr/>
          </p:nvGrpSpPr>
          <p:grpSpPr bwMode="auto">
            <a:xfrm>
              <a:off x="1576" y="1926"/>
              <a:ext cx="678" cy="273"/>
              <a:chOff x="1439" y="2607"/>
              <a:chExt cx="678" cy="273"/>
            </a:xfrm>
          </p:grpSpPr>
          <p:sp>
            <p:nvSpPr>
              <p:cNvPr id="130" name="Rectangle 15"/>
              <p:cNvSpPr>
                <a:spLocks noChangeArrowheads="1"/>
              </p:cNvSpPr>
              <p:nvPr/>
            </p:nvSpPr>
            <p:spPr bwMode="auto">
              <a:xfrm>
                <a:off x="1439" y="2607"/>
                <a:ext cx="452" cy="273"/>
              </a:xfrm>
              <a:prstGeom prst="rect">
                <a:avLst/>
              </a:prstGeom>
              <a:solidFill>
                <a:srgbClr val="FFFFCC"/>
              </a:solidFill>
              <a:ln w="0">
                <a:solidFill>
                  <a:srgbClr val="990033"/>
                </a:solidFill>
                <a:miter lim="800000"/>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31" name="Rectangle 16"/>
              <p:cNvSpPr>
                <a:spLocks noChangeArrowheads="1"/>
              </p:cNvSpPr>
              <p:nvPr/>
            </p:nvSpPr>
            <p:spPr bwMode="auto">
              <a:xfrm>
                <a:off x="1598" y="2626"/>
                <a:ext cx="246"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800" dirty="0">
                    <a:solidFill>
                      <a:srgbClr val="000000"/>
                    </a:solidFill>
                    <a:latin typeface="Helvetica Neue Light" charset="0"/>
                    <a:ea typeface="ヒラギノ角ゴ ProN W3" charset="0"/>
                    <a:cs typeface="ヒラギノ角ゴ ProN W3" charset="0"/>
                    <a:sym typeface="Helvetica Neue Light" charset="0"/>
                  </a:rPr>
                  <a:t>Book</a:t>
                </a:r>
                <a:endParaRPr lang="fr-FR" sz="2000" dirty="0">
                  <a:solidFill>
                    <a:srgbClr val="000000"/>
                  </a:solidFill>
                  <a:latin typeface="Times New Roman" charset="0"/>
                  <a:ea typeface="ヒラギノ角ゴ ProN W3" charset="0"/>
                  <a:cs typeface="ヒラギノ角ゴ ProN W3" charset="0"/>
                  <a:sym typeface="Helvetica Neue Light" charset="0"/>
                </a:endParaRPr>
              </a:p>
            </p:txBody>
          </p:sp>
          <p:sp>
            <p:nvSpPr>
              <p:cNvPr id="132" name="Rectangle 17"/>
              <p:cNvSpPr>
                <a:spLocks noChangeArrowheads="1"/>
              </p:cNvSpPr>
              <p:nvPr/>
            </p:nvSpPr>
            <p:spPr bwMode="auto">
              <a:xfrm>
                <a:off x="1439" y="2704"/>
                <a:ext cx="452" cy="176"/>
              </a:xfrm>
              <a:prstGeom prst="rect">
                <a:avLst/>
              </a:prstGeom>
              <a:noFill/>
              <a:ln w="0">
                <a:solidFill>
                  <a:srgbClr val="990033"/>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33" name="Rectangle 18"/>
              <p:cNvSpPr>
                <a:spLocks noChangeArrowheads="1"/>
              </p:cNvSpPr>
              <p:nvPr/>
            </p:nvSpPr>
            <p:spPr bwMode="auto">
              <a:xfrm>
                <a:off x="1439" y="2815"/>
                <a:ext cx="452" cy="65"/>
              </a:xfrm>
              <a:prstGeom prst="rect">
                <a:avLst/>
              </a:prstGeom>
              <a:noFill/>
              <a:ln w="0">
                <a:solidFill>
                  <a:srgbClr val="990033"/>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34"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5"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6" name="Picture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7" name="Rectangle 22"/>
              <p:cNvSpPr>
                <a:spLocks noChangeArrowheads="1"/>
              </p:cNvSpPr>
              <p:nvPr/>
            </p:nvSpPr>
            <p:spPr bwMode="auto">
              <a:xfrm>
                <a:off x="1527" y="2713"/>
                <a:ext cx="590"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800">
                    <a:solidFill>
                      <a:srgbClr val="000000"/>
                    </a:solidFill>
                    <a:latin typeface="Helvetica Neue Light" charset="0"/>
                    <a:ea typeface="ヒラギノ角ゴ ProN W3" charset="0"/>
                    <a:cs typeface="ヒラギノ角ゴ ProN W3" charset="0"/>
                    <a:sym typeface="Helvetica Neue Light" charset="0"/>
                  </a:rPr>
                  <a:t>state : String</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grpSp>
        <p:grpSp>
          <p:nvGrpSpPr>
            <p:cNvPr id="99" name="Group 23"/>
            <p:cNvGrpSpPr>
              <a:grpSpLocks/>
            </p:cNvGrpSpPr>
            <p:nvPr/>
          </p:nvGrpSpPr>
          <p:grpSpPr bwMode="auto">
            <a:xfrm>
              <a:off x="2114" y="1968"/>
              <a:ext cx="284" cy="189"/>
              <a:chOff x="2219" y="2649"/>
              <a:chExt cx="284" cy="189"/>
            </a:xfrm>
          </p:grpSpPr>
          <p:sp>
            <p:nvSpPr>
              <p:cNvPr id="126" name="Rectangle 24"/>
              <p:cNvSpPr>
                <a:spLocks noChangeArrowheads="1"/>
              </p:cNvSpPr>
              <p:nvPr/>
            </p:nvSpPr>
            <p:spPr bwMode="auto">
              <a:xfrm>
                <a:off x="2219" y="2649"/>
                <a:ext cx="262" cy="189"/>
              </a:xfrm>
              <a:prstGeom prst="rect">
                <a:avLst/>
              </a:prstGeom>
              <a:solidFill>
                <a:srgbClr val="FFFFCC"/>
              </a:solidFill>
              <a:ln w="0">
                <a:solidFill>
                  <a:srgbClr val="990033"/>
                </a:solidFill>
                <a:miter lim="800000"/>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7" name="Rectangle 25"/>
              <p:cNvSpPr>
                <a:spLocks noChangeArrowheads="1"/>
              </p:cNvSpPr>
              <p:nvPr/>
            </p:nvSpPr>
            <p:spPr bwMode="auto">
              <a:xfrm>
                <a:off x="2287" y="2668"/>
                <a:ext cx="216"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800">
                    <a:solidFill>
                      <a:srgbClr val="000000"/>
                    </a:solidFill>
                    <a:latin typeface="Helvetica Neue Light" charset="0"/>
                    <a:ea typeface="ヒラギノ角ゴ ProN W3" charset="0"/>
                    <a:cs typeface="ヒラギノ角ゴ ProN W3" charset="0"/>
                    <a:sym typeface="Helvetica Neue Light" charset="0"/>
                  </a:rPr>
                  <a:t>User</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28" name="Rectangle 26"/>
              <p:cNvSpPr>
                <a:spLocks noChangeArrowheads="1"/>
              </p:cNvSpPr>
              <p:nvPr/>
            </p:nvSpPr>
            <p:spPr bwMode="auto">
              <a:xfrm>
                <a:off x="2219" y="2746"/>
                <a:ext cx="262" cy="92"/>
              </a:xfrm>
              <a:prstGeom prst="rect">
                <a:avLst/>
              </a:prstGeom>
              <a:noFill/>
              <a:ln w="0">
                <a:solidFill>
                  <a:srgbClr val="990033"/>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9" name="Rectangle 27"/>
              <p:cNvSpPr>
                <a:spLocks noChangeArrowheads="1"/>
              </p:cNvSpPr>
              <p:nvPr/>
            </p:nvSpPr>
            <p:spPr bwMode="auto">
              <a:xfrm>
                <a:off x="2219" y="2783"/>
                <a:ext cx="262" cy="55"/>
              </a:xfrm>
              <a:prstGeom prst="rect">
                <a:avLst/>
              </a:prstGeom>
              <a:noFill/>
              <a:ln w="0">
                <a:solidFill>
                  <a:srgbClr val="990033"/>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grpSp>
          <p:nvGrpSpPr>
            <p:cNvPr id="100" name="Group 28"/>
            <p:cNvGrpSpPr>
              <a:grpSpLocks/>
            </p:cNvGrpSpPr>
            <p:nvPr/>
          </p:nvGrpSpPr>
          <p:grpSpPr bwMode="auto">
            <a:xfrm>
              <a:off x="1684" y="1149"/>
              <a:ext cx="682" cy="835"/>
              <a:chOff x="3013" y="1541"/>
              <a:chExt cx="682" cy="835"/>
            </a:xfrm>
          </p:grpSpPr>
          <p:sp>
            <p:nvSpPr>
              <p:cNvPr id="101" name="Oval 29"/>
              <p:cNvSpPr>
                <a:spLocks noChangeArrowheads="1"/>
              </p:cNvSpPr>
              <p:nvPr/>
            </p:nvSpPr>
            <p:spPr bwMode="auto">
              <a:xfrm>
                <a:off x="3259" y="1541"/>
                <a:ext cx="180" cy="94"/>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2" name="Rectangle 30"/>
              <p:cNvSpPr>
                <a:spLocks noChangeArrowheads="1"/>
              </p:cNvSpPr>
              <p:nvPr/>
            </p:nvSpPr>
            <p:spPr bwMode="auto">
              <a:xfrm>
                <a:off x="3299" y="1656"/>
                <a:ext cx="164" cy="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borrow</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3" name="Oval 31"/>
              <p:cNvSpPr>
                <a:spLocks noChangeArrowheads="1"/>
              </p:cNvSpPr>
              <p:nvPr/>
            </p:nvSpPr>
            <p:spPr bwMode="auto">
              <a:xfrm>
                <a:off x="3350" y="1710"/>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4" name="Rectangle 32"/>
              <p:cNvSpPr>
                <a:spLocks noChangeArrowheads="1"/>
              </p:cNvSpPr>
              <p:nvPr/>
            </p:nvSpPr>
            <p:spPr bwMode="auto">
              <a:xfrm>
                <a:off x="3396" y="1827"/>
                <a:ext cx="136" cy="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return</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5" name="Oval 33"/>
              <p:cNvSpPr>
                <a:spLocks noChangeArrowheads="1"/>
              </p:cNvSpPr>
              <p:nvPr/>
            </p:nvSpPr>
            <p:spPr bwMode="auto">
              <a:xfrm>
                <a:off x="3183" y="1877"/>
                <a:ext cx="177" cy="94"/>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6" name="Rectangle 34"/>
              <p:cNvSpPr>
                <a:spLocks noChangeArrowheads="1"/>
              </p:cNvSpPr>
              <p:nvPr/>
            </p:nvSpPr>
            <p:spPr bwMode="auto">
              <a:xfrm>
                <a:off x="3224" y="1993"/>
                <a:ext cx="149" cy="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deliver</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7" name="Oval 35"/>
              <p:cNvSpPr>
                <a:spLocks noChangeArrowheads="1"/>
              </p:cNvSpPr>
              <p:nvPr/>
            </p:nvSpPr>
            <p:spPr bwMode="auto">
              <a:xfrm>
                <a:off x="3403" y="2034"/>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8" name="Rectangle 36"/>
              <p:cNvSpPr>
                <a:spLocks noChangeArrowheads="1"/>
              </p:cNvSpPr>
              <p:nvPr/>
            </p:nvSpPr>
            <p:spPr bwMode="auto">
              <a:xfrm>
                <a:off x="3398" y="2151"/>
                <a:ext cx="297" cy="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setDamaged</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9" name="Oval 37"/>
              <p:cNvSpPr>
                <a:spLocks noChangeArrowheads="1"/>
              </p:cNvSpPr>
              <p:nvPr/>
            </p:nvSpPr>
            <p:spPr bwMode="auto">
              <a:xfrm>
                <a:off x="3158" y="2137"/>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0" name="Rectangle 38"/>
              <p:cNvSpPr>
                <a:spLocks noChangeArrowheads="1"/>
              </p:cNvSpPr>
              <p:nvPr/>
            </p:nvSpPr>
            <p:spPr bwMode="auto">
              <a:xfrm>
                <a:off x="3194" y="2253"/>
                <a:ext cx="107"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fr-FR" sz="400" dirty="0" err="1">
                    <a:solidFill>
                      <a:srgbClr val="000000"/>
                    </a:solidFill>
                    <a:latin typeface="Helvetica Neue Light" charset="0"/>
                    <a:ea typeface="ヒラギノ角ゴ ProN W3" charset="0"/>
                    <a:cs typeface="ヒラギノ角ゴ ProN W3" charset="0"/>
                    <a:sym typeface="Helvetica Neue Light" charset="0"/>
                  </a:rPr>
                  <a:t>reserve</a:t>
                </a:r>
                <a:endParaRPr lang="fr-FR" sz="2000" dirty="0">
                  <a:solidFill>
                    <a:srgbClr val="000000"/>
                  </a:solidFill>
                  <a:latin typeface="Times New Roman" charset="0"/>
                  <a:ea typeface="ヒラギノ角ゴ ProN W3" charset="0"/>
                  <a:cs typeface="ヒラギノ角ゴ ProN W3" charset="0"/>
                  <a:sym typeface="Helvetica Neue Light" charset="0"/>
                </a:endParaRPr>
              </a:p>
            </p:txBody>
          </p:sp>
          <p:sp>
            <p:nvSpPr>
              <p:cNvPr id="111" name="Line 39"/>
              <p:cNvSpPr>
                <a:spLocks noChangeShapeType="1"/>
              </p:cNvSpPr>
              <p:nvPr/>
            </p:nvSpPr>
            <p:spPr bwMode="auto">
              <a:xfrm flipV="1">
                <a:off x="3064" y="1632"/>
                <a:ext cx="213" cy="154"/>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2" name="Line 40"/>
              <p:cNvSpPr>
                <a:spLocks noChangeShapeType="1"/>
              </p:cNvSpPr>
              <p:nvPr/>
            </p:nvSpPr>
            <p:spPr bwMode="auto">
              <a:xfrm flipH="1">
                <a:off x="3261" y="1632"/>
                <a:ext cx="16" cy="25"/>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3" name="Line 41"/>
              <p:cNvSpPr>
                <a:spLocks noChangeShapeType="1"/>
              </p:cNvSpPr>
              <p:nvPr/>
            </p:nvSpPr>
            <p:spPr bwMode="auto">
              <a:xfrm flipH="1">
                <a:off x="3246" y="1632"/>
                <a:ext cx="31" cy="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4" name="Line 42"/>
              <p:cNvSpPr>
                <a:spLocks noChangeShapeType="1"/>
              </p:cNvSpPr>
              <p:nvPr/>
            </p:nvSpPr>
            <p:spPr bwMode="auto">
              <a:xfrm flipV="1">
                <a:off x="3112" y="1786"/>
                <a:ext cx="238" cy="91"/>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5" name="Line 43"/>
              <p:cNvSpPr>
                <a:spLocks noChangeShapeType="1"/>
              </p:cNvSpPr>
              <p:nvPr/>
            </p:nvSpPr>
            <p:spPr bwMode="auto">
              <a:xfrm flipH="1">
                <a:off x="3325" y="1786"/>
                <a:ext cx="25" cy="2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6" name="Line 44"/>
              <p:cNvSpPr>
                <a:spLocks noChangeShapeType="1"/>
              </p:cNvSpPr>
              <p:nvPr/>
            </p:nvSpPr>
            <p:spPr bwMode="auto">
              <a:xfrm flipH="1" flipV="1">
                <a:off x="3317" y="1784"/>
                <a:ext cx="33" cy="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7" name="Line 45"/>
              <p:cNvSpPr>
                <a:spLocks noChangeShapeType="1"/>
              </p:cNvSpPr>
              <p:nvPr/>
            </p:nvSpPr>
            <p:spPr bwMode="auto">
              <a:xfrm flipV="1">
                <a:off x="3029" y="1935"/>
                <a:ext cx="151" cy="28"/>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8" name="Line 46"/>
              <p:cNvSpPr>
                <a:spLocks noChangeShapeType="1"/>
              </p:cNvSpPr>
              <p:nvPr/>
            </p:nvSpPr>
            <p:spPr bwMode="auto">
              <a:xfrm flipH="1">
                <a:off x="3155" y="1935"/>
                <a:ext cx="25" cy="1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9" name="Line 47"/>
              <p:cNvSpPr>
                <a:spLocks noChangeShapeType="1"/>
              </p:cNvSpPr>
              <p:nvPr/>
            </p:nvSpPr>
            <p:spPr bwMode="auto">
              <a:xfrm flipH="1" flipV="1">
                <a:off x="3150" y="1928"/>
                <a:ext cx="30" cy="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0" name="Line 48"/>
              <p:cNvSpPr>
                <a:spLocks noChangeShapeType="1"/>
              </p:cNvSpPr>
              <p:nvPr/>
            </p:nvSpPr>
            <p:spPr bwMode="auto">
              <a:xfrm>
                <a:off x="3137" y="2044"/>
                <a:ext cx="261" cy="22"/>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1" name="Line 49"/>
              <p:cNvSpPr>
                <a:spLocks noChangeShapeType="1"/>
              </p:cNvSpPr>
              <p:nvPr/>
            </p:nvSpPr>
            <p:spPr bwMode="auto">
              <a:xfrm flipH="1" flipV="1">
                <a:off x="3370" y="2054"/>
                <a:ext cx="28" cy="1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2" name="Line 50"/>
              <p:cNvSpPr>
                <a:spLocks noChangeShapeType="1"/>
              </p:cNvSpPr>
              <p:nvPr/>
            </p:nvSpPr>
            <p:spPr bwMode="auto">
              <a:xfrm flipH="1">
                <a:off x="3370" y="2066"/>
                <a:ext cx="28" cy="1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3" name="Line 51"/>
              <p:cNvSpPr>
                <a:spLocks noChangeShapeType="1"/>
              </p:cNvSpPr>
              <p:nvPr/>
            </p:nvSpPr>
            <p:spPr bwMode="auto">
              <a:xfrm>
                <a:off x="3013" y="2102"/>
                <a:ext cx="142" cy="45"/>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4" name="Line 52"/>
              <p:cNvSpPr>
                <a:spLocks noChangeShapeType="1"/>
              </p:cNvSpPr>
              <p:nvPr/>
            </p:nvSpPr>
            <p:spPr bwMode="auto">
              <a:xfrm flipH="1" flipV="1">
                <a:off x="3130" y="2127"/>
                <a:ext cx="25" cy="2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5" name="Line 53"/>
              <p:cNvSpPr>
                <a:spLocks noChangeShapeType="1"/>
              </p:cNvSpPr>
              <p:nvPr/>
            </p:nvSpPr>
            <p:spPr bwMode="auto">
              <a:xfrm flipH="1">
                <a:off x="3122" y="2147"/>
                <a:ext cx="33" cy="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grpSp>
      <p:sp>
        <p:nvSpPr>
          <p:cNvPr id="138" name="Text Box 54"/>
          <p:cNvSpPr txBox="1">
            <a:spLocks noChangeArrowheads="1"/>
          </p:cNvSpPr>
          <p:nvPr/>
        </p:nvSpPr>
        <p:spPr bwMode="auto">
          <a:xfrm>
            <a:off x="741094" y="2104134"/>
            <a:ext cx="73609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Use </a:t>
            </a:r>
            <a:r>
              <a:rPr lang="en-US" b="1" dirty="0" smtClean="0">
                <a:solidFill>
                  <a:srgbClr val="000000"/>
                </a:solidFill>
                <a:latin typeface="Times New Roman" charset="0"/>
                <a:sym typeface="Helvetica Neue Light" charset="0"/>
              </a:rPr>
              <a:t>case</a:t>
            </a:r>
            <a:endParaRPr lang="en-US" b="1" dirty="0">
              <a:solidFill>
                <a:srgbClr val="000000"/>
              </a:solidFill>
              <a:latin typeface="Times New Roman" charset="0"/>
              <a:sym typeface="Helvetica Neue Light" charset="0"/>
            </a:endParaRPr>
          </a:p>
        </p:txBody>
      </p:sp>
      <p:grpSp>
        <p:nvGrpSpPr>
          <p:cNvPr id="139" name="Group 55"/>
          <p:cNvGrpSpPr>
            <a:grpSpLocks/>
          </p:cNvGrpSpPr>
          <p:nvPr/>
        </p:nvGrpSpPr>
        <p:grpSpPr bwMode="auto">
          <a:xfrm>
            <a:off x="4501529" y="2247584"/>
            <a:ext cx="792162" cy="649285"/>
            <a:chOff x="2744" y="1796"/>
            <a:chExt cx="952" cy="682"/>
          </a:xfrm>
        </p:grpSpPr>
        <p:sp>
          <p:nvSpPr>
            <p:cNvPr id="140" name="Rectangle 56"/>
            <p:cNvSpPr>
              <a:spLocks noChangeArrowheads="1"/>
            </p:cNvSpPr>
            <p:nvPr/>
          </p:nvSpPr>
          <p:spPr bwMode="auto">
            <a:xfrm>
              <a:off x="2925" y="1796"/>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1" name="Rectangle 57"/>
            <p:cNvSpPr>
              <a:spLocks noChangeArrowheads="1"/>
            </p:cNvSpPr>
            <p:nvPr/>
          </p:nvSpPr>
          <p:spPr bwMode="auto">
            <a:xfrm>
              <a:off x="2835" y="1842"/>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2" name="Rectangle 58"/>
            <p:cNvSpPr>
              <a:spLocks noChangeArrowheads="1"/>
            </p:cNvSpPr>
            <p:nvPr/>
          </p:nvSpPr>
          <p:spPr bwMode="auto">
            <a:xfrm>
              <a:off x="2744" y="1933"/>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sp>
        <p:nvSpPr>
          <p:cNvPr id="143" name="Text Box 59"/>
          <p:cNvSpPr txBox="1">
            <a:spLocks noChangeArrowheads="1"/>
          </p:cNvSpPr>
          <p:nvPr/>
        </p:nvSpPr>
        <p:spPr bwMode="auto">
          <a:xfrm>
            <a:off x="4285505" y="2506565"/>
            <a:ext cx="774571" cy="461665"/>
          </a:xfrm>
          <a:prstGeom prst="rect">
            <a:avLst/>
          </a:prstGeom>
          <a:solidFill>
            <a:schemeClr val="bg1"/>
          </a:solidFill>
          <a:ln w="28575" cap="sq">
            <a:solidFill>
              <a:schemeClr val="tx1"/>
            </a:solidFill>
            <a:miter lim="800000"/>
            <a:headEnd type="none" w="sm" len="sm"/>
            <a:tailEnd type="none" w="sm" len="sm"/>
          </a:ln>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algn="ctr" eaLnBrk="1" hangingPunct="1"/>
            <a:r>
              <a:rPr lang="fr-FR" b="1">
                <a:solidFill>
                  <a:srgbClr val="000000"/>
                </a:solidFill>
                <a:latin typeface="Times New Roman" charset="0"/>
                <a:sym typeface="Helvetica Neue Light" charset="0"/>
              </a:rPr>
              <a:t>Platform</a:t>
            </a:r>
          </a:p>
          <a:p>
            <a:pPr algn="ctr" eaLnBrk="1" hangingPunct="1"/>
            <a:r>
              <a:rPr lang="fr-FR" b="1">
                <a:solidFill>
                  <a:srgbClr val="000000"/>
                </a:solidFill>
                <a:latin typeface="Times New Roman" charset="0"/>
                <a:sym typeface="Helvetica Neue Light" charset="0"/>
              </a:rPr>
              <a:t>Model</a:t>
            </a:r>
            <a:endParaRPr lang="en-US" b="1">
              <a:solidFill>
                <a:srgbClr val="000000"/>
              </a:solidFill>
              <a:latin typeface="Times New Roman" charset="0"/>
              <a:sym typeface="Helvetica Neue Light" charset="0"/>
            </a:endParaRPr>
          </a:p>
        </p:txBody>
      </p:sp>
      <p:sp>
        <p:nvSpPr>
          <p:cNvPr id="144" name="Line 60"/>
          <p:cNvSpPr>
            <a:spLocks noChangeShapeType="1"/>
          </p:cNvSpPr>
          <p:nvPr/>
        </p:nvSpPr>
        <p:spPr bwMode="auto">
          <a:xfrm flipH="1" flipV="1">
            <a:off x="1260549" y="2680969"/>
            <a:ext cx="1728788" cy="790575"/>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5" name="Line 61"/>
          <p:cNvSpPr>
            <a:spLocks noChangeShapeType="1"/>
          </p:cNvSpPr>
          <p:nvPr/>
        </p:nvSpPr>
        <p:spPr bwMode="auto">
          <a:xfrm flipH="1" flipV="1">
            <a:off x="2628973" y="2651934"/>
            <a:ext cx="360363" cy="748172"/>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6" name="Line 62"/>
          <p:cNvSpPr>
            <a:spLocks noChangeShapeType="1"/>
          </p:cNvSpPr>
          <p:nvPr/>
        </p:nvSpPr>
        <p:spPr bwMode="auto">
          <a:xfrm flipH="1" flipV="1">
            <a:off x="1476449" y="1994298"/>
            <a:ext cx="1512888" cy="1405808"/>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7" name="Line 63"/>
          <p:cNvSpPr>
            <a:spLocks noChangeShapeType="1"/>
          </p:cNvSpPr>
          <p:nvPr/>
        </p:nvSpPr>
        <p:spPr bwMode="auto">
          <a:xfrm flipV="1">
            <a:off x="3061369" y="1841181"/>
            <a:ext cx="216024" cy="1558924"/>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8" name="Line 64"/>
          <p:cNvSpPr>
            <a:spLocks noChangeShapeType="1"/>
          </p:cNvSpPr>
          <p:nvPr/>
        </p:nvSpPr>
        <p:spPr bwMode="auto">
          <a:xfrm flipV="1">
            <a:off x="3133799" y="2752407"/>
            <a:ext cx="503238" cy="576262"/>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9" name="Line 66"/>
          <p:cNvSpPr>
            <a:spLocks noChangeShapeType="1"/>
          </p:cNvSpPr>
          <p:nvPr/>
        </p:nvSpPr>
        <p:spPr bwMode="auto">
          <a:xfrm flipV="1">
            <a:off x="3060774" y="2752407"/>
            <a:ext cx="1441450" cy="719137"/>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nvGrpSpPr>
          <p:cNvPr id="150" name="Group 67"/>
          <p:cNvGrpSpPr>
            <a:grpSpLocks/>
          </p:cNvGrpSpPr>
          <p:nvPr/>
        </p:nvGrpSpPr>
        <p:grpSpPr bwMode="auto">
          <a:xfrm>
            <a:off x="1476449" y="1599885"/>
            <a:ext cx="6767513" cy="1828801"/>
            <a:chOff x="793" y="1797"/>
            <a:chExt cx="4263" cy="1152"/>
          </a:xfrm>
        </p:grpSpPr>
        <p:sp>
          <p:nvSpPr>
            <p:cNvPr id="151" name="Rectangle 68"/>
            <p:cNvSpPr>
              <a:spLocks noChangeArrowheads="1"/>
            </p:cNvSpPr>
            <p:nvPr/>
          </p:nvSpPr>
          <p:spPr bwMode="auto">
            <a:xfrm>
              <a:off x="4285" y="2433"/>
              <a:ext cx="771" cy="516"/>
            </a:xfrm>
            <a:prstGeom prst="rect">
              <a:avLst/>
            </a:prstGeom>
            <a:solidFill>
              <a:srgbClr val="00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lang="fr-FR" sz="2400" b="1">
                  <a:solidFill>
                    <a:srgbClr val="FFFFFF"/>
                  </a:solidFill>
                  <a:latin typeface="Times New Roman" charset="0"/>
                  <a:ea typeface="ヒラギノ角ゴ ProN W3" charset="0"/>
                  <a:cs typeface="ヒラギノ角ゴ ProN W3" charset="0"/>
                  <a:sym typeface="Helvetica Neue Light" charset="0"/>
                </a:rPr>
                <a:t>Design Model</a:t>
              </a:r>
            </a:p>
          </p:txBody>
        </p:sp>
        <p:sp>
          <p:nvSpPr>
            <p:cNvPr id="152" name="Line 69"/>
            <p:cNvSpPr>
              <a:spLocks noChangeShapeType="1"/>
            </p:cNvSpPr>
            <p:nvPr/>
          </p:nvSpPr>
          <p:spPr bwMode="auto">
            <a:xfrm>
              <a:off x="793" y="2676"/>
              <a:ext cx="3539" cy="164"/>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3" name="Line 70"/>
            <p:cNvSpPr>
              <a:spLocks noChangeShapeType="1"/>
            </p:cNvSpPr>
            <p:nvPr/>
          </p:nvSpPr>
          <p:spPr bwMode="auto">
            <a:xfrm>
              <a:off x="793" y="1958"/>
              <a:ext cx="3539" cy="792"/>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4" name="Line 71"/>
            <p:cNvSpPr>
              <a:spLocks noChangeShapeType="1"/>
            </p:cNvSpPr>
            <p:nvPr/>
          </p:nvSpPr>
          <p:spPr bwMode="auto">
            <a:xfrm>
              <a:off x="1719" y="2336"/>
              <a:ext cx="2613" cy="459"/>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5" name="Line 72"/>
            <p:cNvSpPr>
              <a:spLocks noChangeShapeType="1"/>
            </p:cNvSpPr>
            <p:nvPr/>
          </p:nvSpPr>
          <p:spPr bwMode="auto">
            <a:xfrm>
              <a:off x="2245" y="1797"/>
              <a:ext cx="2087" cy="817"/>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6" name="Line 73"/>
            <p:cNvSpPr>
              <a:spLocks noChangeShapeType="1"/>
            </p:cNvSpPr>
            <p:nvPr/>
          </p:nvSpPr>
          <p:spPr bwMode="auto">
            <a:xfrm>
              <a:off x="2472" y="2295"/>
              <a:ext cx="1860" cy="409"/>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7" name="Line 74"/>
            <p:cNvSpPr>
              <a:spLocks noChangeShapeType="1"/>
            </p:cNvSpPr>
            <p:nvPr/>
          </p:nvSpPr>
          <p:spPr bwMode="auto">
            <a:xfrm>
              <a:off x="3515" y="2296"/>
              <a:ext cx="817" cy="363"/>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8" name="Line 75"/>
            <p:cNvSpPr>
              <a:spLocks noChangeShapeType="1"/>
            </p:cNvSpPr>
            <p:nvPr/>
          </p:nvSpPr>
          <p:spPr bwMode="auto">
            <a:xfrm>
              <a:off x="3050" y="2506"/>
              <a:ext cx="1236" cy="289"/>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sp>
        <p:nvSpPr>
          <p:cNvPr id="159" name="Rectangle 76"/>
          <p:cNvSpPr>
            <a:spLocks noChangeArrowheads="1"/>
          </p:cNvSpPr>
          <p:nvPr/>
        </p:nvSpPr>
        <p:spPr bwMode="auto">
          <a:xfrm>
            <a:off x="5653657" y="3383664"/>
            <a:ext cx="1223962" cy="764391"/>
          </a:xfrm>
          <a:prstGeom prst="rect">
            <a:avLst/>
          </a:prstGeom>
          <a:solidFill>
            <a:srgbClr val="00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035" tIns="45519" rIns="91035" bIns="45519" anchor="ctr"/>
          <a:lstStyle/>
          <a:p>
            <a:pPr algn="ctr"/>
            <a:r>
              <a:rPr lang="fr-FR" sz="2000" b="1" dirty="0">
                <a:solidFill>
                  <a:srgbClr val="FFFFFF"/>
                </a:solidFill>
                <a:latin typeface="Times New Roman" charset="0"/>
                <a:ea typeface="ヒラギノ角ゴ ProN W3" charset="0"/>
                <a:cs typeface="ヒラギノ角ゴ ProN W3" charset="0"/>
                <a:sym typeface="Helvetica Neue Light" charset="0"/>
              </a:rPr>
              <a:t>Code Model</a:t>
            </a:r>
          </a:p>
        </p:txBody>
      </p:sp>
      <p:sp>
        <p:nvSpPr>
          <p:cNvPr id="160" name="AutoShape 78"/>
          <p:cNvSpPr>
            <a:spLocks noChangeArrowheads="1"/>
          </p:cNvSpPr>
          <p:nvPr/>
        </p:nvSpPr>
        <p:spPr bwMode="auto">
          <a:xfrm flipH="1">
            <a:off x="3781581" y="3643676"/>
            <a:ext cx="1800067" cy="3603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328 h 21600"/>
              <a:gd name="T14" fmla="*/ 19395 w 21600"/>
              <a:gd name="T15" fmla="*/ 16272 h 21600"/>
            </a:gdLst>
            <a:ahLst/>
            <a:cxnLst>
              <a:cxn ang="T8">
                <a:pos x="T0" y="T1"/>
              </a:cxn>
              <a:cxn ang="T9">
                <a:pos x="T2" y="T3"/>
              </a:cxn>
              <a:cxn ang="T10">
                <a:pos x="T4" y="T5"/>
              </a:cxn>
              <a:cxn ang="T11">
                <a:pos x="T6" y="T7"/>
              </a:cxn>
            </a:cxnLst>
            <a:rect l="T12" t="T13" r="T14" b="T15"/>
            <a:pathLst>
              <a:path w="21600" h="21600">
                <a:moveTo>
                  <a:pt x="17248" y="0"/>
                </a:moveTo>
                <a:lnTo>
                  <a:pt x="17248" y="5328"/>
                </a:lnTo>
                <a:lnTo>
                  <a:pt x="3375" y="5328"/>
                </a:lnTo>
                <a:lnTo>
                  <a:pt x="3375" y="16272"/>
                </a:lnTo>
                <a:lnTo>
                  <a:pt x="17248" y="16272"/>
                </a:lnTo>
                <a:lnTo>
                  <a:pt x="17248" y="21600"/>
                </a:lnTo>
                <a:lnTo>
                  <a:pt x="21600" y="10800"/>
                </a:lnTo>
                <a:close/>
              </a:path>
              <a:path w="21600" h="21600">
                <a:moveTo>
                  <a:pt x="1350" y="5328"/>
                </a:moveTo>
                <a:lnTo>
                  <a:pt x="1350" y="16272"/>
                </a:lnTo>
                <a:lnTo>
                  <a:pt x="2700" y="16272"/>
                </a:lnTo>
                <a:lnTo>
                  <a:pt x="2700" y="5328"/>
                </a:lnTo>
                <a:close/>
              </a:path>
              <a:path w="21600" h="21600">
                <a:moveTo>
                  <a:pt x="0" y="5328"/>
                </a:moveTo>
                <a:lnTo>
                  <a:pt x="0" y="16272"/>
                </a:lnTo>
                <a:lnTo>
                  <a:pt x="675" y="16272"/>
                </a:lnTo>
                <a:lnTo>
                  <a:pt x="675" y="5328"/>
                </a:lnTo>
                <a:close/>
              </a:path>
            </a:pathLst>
          </a:custGeom>
          <a:solidFill>
            <a:srgbClr val="FFFF00"/>
          </a:solidFill>
          <a:ln w="9525">
            <a:solidFill>
              <a:schemeClr val="tx1"/>
            </a:solidFill>
            <a:miter lim="800000"/>
            <a:headEnd/>
            <a:tailEnd/>
          </a:ln>
        </p:spPr>
        <p:txBody>
          <a:bodyPr wrap="none" lIns="91035" tIns="45519" rIns="91035" bIns="45519"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61"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11760" y="3283959"/>
            <a:ext cx="1297681" cy="8651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81"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82" name="Rectangle 8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3" name="Image 8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0733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70</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74430027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dynamic semantics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71</a:t>
            </a:fld>
            <a:endParaRPr lang="fr-FR"/>
          </a:p>
        </p:txBody>
      </p:sp>
      <p:sp>
        <p:nvSpPr>
          <p:cNvPr id="3" name="Inhaltsplatzhalter 2"/>
          <p:cNvSpPr>
            <a:spLocks noGrp="1"/>
          </p:cNvSpPr>
          <p:nvPr>
            <p:ph idx="1"/>
          </p:nvPr>
        </p:nvSpPr>
        <p:spPr>
          <a:xfrm>
            <a:off x="1349375" y="2177628"/>
            <a:ext cx="7540625" cy="4203700"/>
          </a:xfrm>
        </p:spPr>
        <p:txBody>
          <a:bodyPr/>
          <a:lstStyle/>
          <a:p>
            <a:r>
              <a:rPr lang="en-US" sz="2300" dirty="0" smtClean="0"/>
              <a:t>The FSM aspects are defined in the file </a:t>
            </a:r>
            <a:r>
              <a:rPr lang="en-US" sz="2300" dirty="0" err="1" smtClean="0">
                <a:latin typeface="Courier New" charset="0"/>
                <a:ea typeface="Courier New" charset="0"/>
                <a:cs typeface="Courier New" charset="0"/>
              </a:rPr>
              <a:t>tfsmAspects.xtend</a:t>
            </a:r>
            <a:r>
              <a:rPr lang="en-US" sz="2300" dirty="0" smtClean="0">
                <a:latin typeface="Courier New" charset="0"/>
                <a:ea typeface="Courier New" charset="0"/>
                <a:cs typeface="Courier New" charset="0"/>
              </a:rPr>
              <a:t> </a:t>
            </a:r>
            <a:r>
              <a:rPr lang="en-US" sz="2300" dirty="0" smtClean="0"/>
              <a:t>of project org.gemoc.sample.legacyfsm.fsm.k3dsa</a:t>
            </a:r>
          </a:p>
          <a:p>
            <a:r>
              <a:rPr lang="en-US" sz="2300" dirty="0" smtClean="0"/>
              <a:t>Investigate these (watch for </a:t>
            </a:r>
            <a:r>
              <a:rPr lang="en-US" sz="2300" dirty="0" smtClean="0">
                <a:latin typeface="Courier New" charset="0"/>
                <a:ea typeface="Courier New" charset="0"/>
                <a:cs typeface="Courier New" charset="0"/>
              </a:rPr>
              <a:t>@Main</a:t>
            </a:r>
            <a:r>
              <a:rPr lang="en-US" sz="2300" dirty="0" smtClean="0">
                <a:latin typeface="Arial Hebrew" charset="-79"/>
                <a:ea typeface="Arial Hebrew" charset="-79"/>
                <a:cs typeface="Arial Hebrew" charset="-79"/>
              </a:rPr>
              <a:t> </a:t>
            </a:r>
            <a:r>
              <a:rPr lang="en-US" sz="2300" dirty="0" smtClean="0"/>
              <a:t>and </a:t>
            </a:r>
            <a:r>
              <a:rPr lang="en-US" sz="2300" dirty="0" smtClean="0">
                <a:latin typeface="Courier New" charset="0"/>
                <a:ea typeface="Courier New" charset="0"/>
                <a:cs typeface="Courier New" charset="0"/>
              </a:rPr>
              <a:t>@Step</a:t>
            </a:r>
            <a:r>
              <a:rPr lang="en-US" sz="2300" dirty="0" smtClean="0"/>
              <a:t>)</a:t>
            </a:r>
          </a:p>
          <a:p>
            <a:r>
              <a:rPr lang="en-US" sz="2300" dirty="0"/>
              <a:t>Two methods are not implemented (marked ”TODO”): please implement these</a:t>
            </a:r>
          </a:p>
          <a:p>
            <a:endParaRPr lang="en-US" sz="2300" dirty="0" smtClean="0"/>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5856505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Edit Kermeta aspects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72</a:t>
            </a:fld>
            <a:endParaRPr lang="fr-FR"/>
          </a:p>
        </p:txBody>
      </p:sp>
      <p:pic>
        <p:nvPicPr>
          <p:cNvPr id="7" name="Espace réservé du contenu 6"/>
          <p:cNvPicPr>
            <a:picLocks noGrp="1" noChangeAspect="1"/>
          </p:cNvPicPr>
          <p:nvPr>
            <p:ph idx="1"/>
          </p:nvPr>
        </p:nvPicPr>
        <p:blipFill>
          <a:blip r:embed="rId2"/>
          <a:stretch>
            <a:fillRect/>
          </a:stretch>
        </p:blipFill>
        <p:spPr>
          <a:xfrm>
            <a:off x="467544" y="1484784"/>
            <a:ext cx="8280000" cy="3774834"/>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217698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Generate executable 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73</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80" y="1287301"/>
            <a:ext cx="8280000" cy="4733987"/>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9498054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Inspect woven-in operations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74</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99" y="1450309"/>
            <a:ext cx="8280000" cy="3484475"/>
          </a:xfrm>
          <a:prstGeom prst="rect">
            <a:avLst/>
          </a:prstGeom>
        </p:spPr>
      </p:pic>
      <p:sp>
        <p:nvSpPr>
          <p:cNvPr id="8" name="Inhaltsplatzhalter 2"/>
          <p:cNvSpPr>
            <a:spLocks noGrp="1"/>
          </p:cNvSpPr>
          <p:nvPr>
            <p:ph idx="1"/>
          </p:nvPr>
        </p:nvSpPr>
        <p:spPr>
          <a:xfrm>
            <a:off x="1349375" y="4934784"/>
            <a:ext cx="7540625" cy="1446544"/>
          </a:xfrm>
        </p:spPr>
        <p:txBody>
          <a:bodyPr/>
          <a:lstStyle/>
          <a:p>
            <a:pPr>
              <a:lnSpc>
                <a:spcPct val="120000"/>
              </a:lnSpc>
            </a:pPr>
            <a:r>
              <a:rPr lang="en-US" sz="2300" dirty="0" smtClean="0"/>
              <a:t>Check metamodel of </a:t>
            </a:r>
            <a:r>
              <a:rPr lang="en-US" sz="2300" dirty="0"/>
              <a:t>generated project </a:t>
            </a:r>
            <a:r>
              <a:rPr lang="en-US" sz="2300" dirty="0" err="1"/>
              <a:t>org.gemoc.sample.legacyfsm.xsfsm</a:t>
            </a:r>
            <a:endParaRPr lang="en-US" sz="2300" dirty="0" smtClean="0"/>
          </a:p>
        </p:txBody>
      </p:sp>
      <p:sp>
        <p:nvSpPr>
          <p:cNvPr id="9" name="Rectangle 2"/>
          <p:cNvSpPr/>
          <p:nvPr/>
        </p:nvSpPr>
        <p:spPr>
          <a:xfrm>
            <a:off x="4716016" y="3077984"/>
            <a:ext cx="1440160" cy="1215112"/>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Textfeld 3"/>
          <p:cNvSpPr txBox="1"/>
          <p:nvPr/>
        </p:nvSpPr>
        <p:spPr>
          <a:xfrm>
            <a:off x="6228184" y="3500874"/>
            <a:ext cx="2016224" cy="369332"/>
          </a:xfrm>
          <a:prstGeom prst="rect">
            <a:avLst/>
          </a:prstGeom>
          <a:noFill/>
        </p:spPr>
        <p:txBody>
          <a:bodyPr wrap="square" rtlCol="0">
            <a:spAutoFit/>
          </a:bodyPr>
          <a:lstStyle/>
          <a:p>
            <a:r>
              <a:rPr lang="en-US">
                <a:solidFill>
                  <a:schemeClr val="bg2"/>
                </a:solidFill>
              </a:rPr>
              <a:t>n</a:t>
            </a:r>
            <a:r>
              <a:rPr lang="en-US" smtClean="0">
                <a:solidFill>
                  <a:schemeClr val="bg2"/>
                </a:solidFill>
              </a:rPr>
              <a:t>ew operations</a:t>
            </a:r>
            <a:endParaRPr lang="en-US">
              <a:solidFill>
                <a:schemeClr val="bg2"/>
              </a:solidFill>
            </a:endParaRPr>
          </a:p>
        </p:txBody>
      </p:sp>
      <p:sp>
        <p:nvSpPr>
          <p:cNvPr id="1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441181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and run extended model</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75</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23" y="1450310"/>
            <a:ext cx="4208202" cy="1873638"/>
          </a:xfrm>
          <a:prstGeom prst="rect">
            <a:avLst/>
          </a:prstGeom>
        </p:spPr>
      </p:pic>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387129"/>
            <a:ext cx="5934614" cy="3224075"/>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2979802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smtClean="0"/>
              <a:t>Concrete syntax extension</a:t>
            </a:r>
            <a:endParaRPr lang="en-US" dirty="0"/>
          </a:p>
        </p:txBody>
      </p:sp>
      <p:sp>
        <p:nvSpPr>
          <p:cNvPr id="6" name="Espace réservé du texte 5"/>
          <p:cNvSpPr>
            <a:spLocks noGrp="1"/>
          </p:cNvSpPr>
          <p:nvPr>
            <p:ph type="body" idx="1"/>
          </p:nvPr>
        </p:nvSpPr>
        <p:spPr/>
        <p:txBody>
          <a:bodyPr/>
          <a:lstStyle/>
          <a:p>
            <a:r>
              <a:rPr lang="en-US" dirty="0" smtClean="0"/>
              <a:t>STEP 2.4</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76</a:t>
            </a:fld>
            <a:endParaRPr lang="en-US" dirty="0"/>
          </a:p>
        </p:txBody>
      </p:sp>
    </p:spTree>
    <p:extLst>
      <p:ext uri="{BB962C8B-B14F-4D97-AF65-F5344CB8AC3E}">
        <p14:creationId xmlns:p14="http://schemas.microsoft.com/office/powerpoint/2010/main" val="161824585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Graphical concrete syntax with Sirius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77</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Another plugin for the eclipse infrastructure</a:t>
            </a:r>
          </a:p>
          <a:p>
            <a:pPr marL="342900" indent="-342900">
              <a:buFont typeface="Arial" charset="0"/>
              <a:buChar char="•"/>
            </a:pPr>
            <a:r>
              <a:rPr lang="en-US" dirty="0" smtClean="0"/>
              <a:t>Enables creating graphical editors for </a:t>
            </a:r>
            <a:r>
              <a:rPr lang="en-US" dirty="0" err="1" smtClean="0"/>
              <a:t>ECore</a:t>
            </a:r>
            <a:r>
              <a:rPr lang="en-US" dirty="0" smtClean="0"/>
              <a:t> </a:t>
            </a:r>
            <a:r>
              <a:rPr lang="en-US" dirty="0" err="1" smtClean="0"/>
              <a:t>metamodels</a:t>
            </a:r>
            <a:endParaRPr lang="en-US" dirty="0" smtClean="0"/>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647890" y="2729262"/>
            <a:ext cx="1715890"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24699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Views for language engineers and modelers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78</a:t>
            </a:fld>
            <a:endParaRPr lang="fr-FR"/>
          </a:p>
        </p:txBody>
      </p:sp>
      <p:sp>
        <p:nvSpPr>
          <p:cNvPr id="32" name="ZoneTexte 2"/>
          <p:cNvSpPr txBox="1"/>
          <p:nvPr/>
        </p:nvSpPr>
        <p:spPr>
          <a:xfrm>
            <a:off x="791597"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Specification environment</a:t>
            </a:r>
            <a:endParaRPr lang="en-US" sz="2000" b="1" dirty="0">
              <a:solidFill>
                <a:schemeClr val="tx2"/>
              </a:solidFill>
              <a:latin typeface="Arial Hebrew" charset="-79"/>
              <a:ea typeface="Arial Hebrew" charset="-79"/>
              <a:cs typeface="Arial Hebrew" charset="-79"/>
            </a:endParaRPr>
          </a:p>
        </p:txBody>
      </p:sp>
      <p:sp>
        <p:nvSpPr>
          <p:cNvPr id="33" name="ZoneTexte 3"/>
          <p:cNvSpPr txBox="1"/>
          <p:nvPr/>
        </p:nvSpPr>
        <p:spPr>
          <a:xfrm>
            <a:off x="4860032"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Runtime environment</a:t>
            </a:r>
            <a:endParaRPr lang="en-US" sz="2000" b="1" dirty="0">
              <a:solidFill>
                <a:schemeClr val="tx2"/>
              </a:solidFill>
              <a:latin typeface="Arial Hebrew" charset="-79"/>
              <a:ea typeface="Arial Hebrew" charset="-79"/>
              <a:cs typeface="Arial Hebrew" charset="-79"/>
            </a:endParaRPr>
          </a:p>
        </p:txBody>
      </p:sp>
      <p:pic>
        <p:nvPicPr>
          <p:cNvPr id="34" name="Image 4">
            <a:extLst>
              <a:ext uri="{FF2B5EF4-FFF2-40B4-BE49-F238E27FC236}">
                <a16:creationId xmlns:a16="http://schemas.microsoft.com/office/drawing/2014/main" xmlns="" id="{00000000-0000-0000-0000-000000000000}"/>
              </a:ext>
            </a:extLst>
          </p:cNvPr>
          <p:cNvPicPr>
            <a:picLocks noChangeAspect="1"/>
          </p:cNvPicPr>
          <p:nvPr/>
        </p:nvPicPr>
        <p:blipFill>
          <a:blip r:embed="rId2">
            <a:lum/>
            <a:alphaModFix/>
          </a:blip>
          <a:srcRect/>
          <a:stretch>
            <a:fillRect/>
          </a:stretch>
        </p:blipFill>
        <p:spPr>
          <a:xfrm>
            <a:off x="791597" y="1409011"/>
            <a:ext cx="3600000" cy="3828359"/>
          </a:xfrm>
          <a:prstGeom prst="rect">
            <a:avLst/>
          </a:prstGeom>
          <a:noFill/>
          <a:ln w="14400">
            <a:solidFill>
              <a:srgbClr val="666666"/>
            </a:solidFill>
            <a:prstDash val="solid"/>
            <a:round/>
          </a:ln>
        </p:spPr>
      </p:pic>
      <p:grpSp>
        <p:nvGrpSpPr>
          <p:cNvPr id="40" name="Gruppierung 39"/>
          <p:cNvGrpSpPr>
            <a:grpSpLocks noChangeAspect="1"/>
          </p:cNvGrpSpPr>
          <p:nvPr/>
        </p:nvGrpSpPr>
        <p:grpSpPr>
          <a:xfrm>
            <a:off x="4860032" y="1409011"/>
            <a:ext cx="3600000" cy="3869999"/>
            <a:chOff x="5642240" y="2003228"/>
            <a:chExt cx="2612409" cy="2808339"/>
          </a:xfrm>
        </p:grpSpPr>
        <p:pic>
          <p:nvPicPr>
            <p:cNvPr id="35" name="Image 5">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5642240" y="2003228"/>
              <a:ext cx="2612409" cy="1263752"/>
            </a:xfrm>
            <a:prstGeom prst="rect">
              <a:avLst/>
            </a:prstGeom>
            <a:noFill/>
            <a:ln w="14400">
              <a:solidFill>
                <a:srgbClr val="666666"/>
              </a:solidFill>
              <a:prstDash val="solid"/>
              <a:round/>
            </a:ln>
          </p:spPr>
        </p:pic>
        <p:pic>
          <p:nvPicPr>
            <p:cNvPr id="36" name="Image 6">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5642240" y="3364946"/>
              <a:ext cx="2612409" cy="679226"/>
            </a:xfrm>
            <a:prstGeom prst="rect">
              <a:avLst/>
            </a:prstGeom>
            <a:noFill/>
            <a:ln w="14400">
              <a:solidFill>
                <a:srgbClr val="666666"/>
              </a:solidFill>
              <a:prstDash val="solid"/>
              <a:round/>
            </a:ln>
          </p:spPr>
        </p:pic>
        <p:pic>
          <p:nvPicPr>
            <p:cNvPr id="37" name="Image 7">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5642240" y="4116013"/>
              <a:ext cx="2612409" cy="695554"/>
            </a:xfrm>
            <a:prstGeom prst="rect">
              <a:avLst/>
            </a:prstGeom>
            <a:noFill/>
            <a:ln w="14400">
              <a:solidFill>
                <a:srgbClr val="666666"/>
              </a:solidFill>
              <a:prstDash val="solid"/>
              <a:round/>
            </a:ln>
          </p:spPr>
        </p:pic>
      </p:grpSp>
      <p:sp>
        <p:nvSpPr>
          <p:cNvPr id="38" name="ZoneTexte 8"/>
          <p:cNvSpPr txBox="1"/>
          <p:nvPr/>
        </p:nvSpPr>
        <p:spPr>
          <a:xfrm>
            <a:off x="791597"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Language engineers</a:t>
            </a:r>
            <a:endParaRPr lang="en-US" sz="2000" b="1" dirty="0">
              <a:solidFill>
                <a:schemeClr val="tx2"/>
              </a:solidFill>
              <a:latin typeface="Arial Hebrew" charset="-79"/>
              <a:ea typeface="Arial Hebrew" charset="-79"/>
              <a:cs typeface="Arial Hebrew" charset="-79"/>
            </a:endParaRPr>
          </a:p>
        </p:txBody>
      </p:sp>
      <p:sp>
        <p:nvSpPr>
          <p:cNvPr id="39" name="ZoneTexte 9"/>
          <p:cNvSpPr txBox="1"/>
          <p:nvPr/>
        </p:nvSpPr>
        <p:spPr>
          <a:xfrm>
            <a:off x="4860032"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Modelers</a:t>
            </a:r>
            <a:endParaRPr lang="en-US" sz="2000" b="1" dirty="0">
              <a:solidFill>
                <a:schemeClr val="tx2"/>
              </a:solidFill>
              <a:latin typeface="Arial Hebrew" charset="-79"/>
              <a:ea typeface="Arial Hebrew" charset="-79"/>
              <a:cs typeface="Arial Hebrew" charset="-79"/>
            </a:endParaRPr>
          </a:p>
        </p:txBody>
      </p:sp>
    </p:spTree>
    <p:extLst>
      <p:ext uri="{BB962C8B-B14F-4D97-AF65-F5344CB8AC3E}">
        <p14:creationId xmlns:p14="http://schemas.microsoft.com/office/powerpoint/2010/main" val="3402697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 </a:t>
            </a:r>
            <a:r>
              <a:rPr lang="en-US" dirty="0"/>
              <a:t>of </a:t>
            </a:r>
            <a:r>
              <a:rPr lang="en-US" dirty="0" smtClean="0"/>
              <a:t>viewpoints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79</a:t>
            </a:fld>
            <a:endParaRPr lang="fr-FR"/>
          </a:p>
        </p:txBody>
      </p:sp>
      <p:pic>
        <p:nvPicPr>
          <p:cNvPr id="7" name="Image 5" descr="2014 - Roadshow Sirius (glissé(e)s).pdf"/>
          <p:cNvPicPr>
            <a:picLocks noChangeAspect="1"/>
          </p:cNvPicPr>
          <p:nvPr/>
        </p:nvPicPr>
        <p:blipFill rotWithShape="1">
          <a:blip r:embed="rId2">
            <a:extLst>
              <a:ext uri="{28A0092B-C50C-407E-A947-70E740481C1C}">
                <a14:useLocalDpi xmlns:a14="http://schemas.microsoft.com/office/drawing/2010/main" val="0"/>
              </a:ext>
            </a:extLst>
          </a:blip>
          <a:srcRect t="17451"/>
          <a:stretch/>
        </p:blipFill>
        <p:spPr>
          <a:xfrm>
            <a:off x="467544" y="980728"/>
            <a:ext cx="8280000" cy="5126327"/>
          </a:xfrm>
          <a:prstGeom prst="rect">
            <a:avLst/>
          </a:prstGeom>
        </p:spPr>
      </p:pic>
    </p:spTree>
    <p:extLst>
      <p:ext uri="{BB962C8B-B14F-4D97-AF65-F5344CB8AC3E}">
        <p14:creationId xmlns:p14="http://schemas.microsoft.com/office/powerpoint/2010/main" val="165475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stuartslondon.com/images/products/zoom/1332604769-10564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836712"/>
            <a:ext cx="3100122" cy="310012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4" descr="http://www.automatedtestinginstitute.com/home/images/stories/Too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962" y="910178"/>
            <a:ext cx="3517446" cy="295319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re 1"/>
          <p:cNvSpPr>
            <a:spLocks noGrp="1"/>
          </p:cNvSpPr>
          <p:nvPr>
            <p:ph type="title"/>
          </p:nvPr>
        </p:nvSpPr>
        <p:spPr/>
        <p:txBody>
          <a:bodyPr/>
          <a:lstStyle/>
          <a:p>
            <a:r>
              <a:rPr lang="fr-FR" dirty="0" smtClean="0"/>
              <a:t>Domain-</a:t>
            </a:r>
            <a:r>
              <a:rPr lang="fr-FR" dirty="0" err="1" smtClean="0"/>
              <a:t>Specific</a:t>
            </a:r>
            <a:r>
              <a:rPr lang="fr-FR" dirty="0" smtClean="0"/>
              <a:t> </a:t>
            </a:r>
            <a:r>
              <a:rPr lang="fr-FR" dirty="0" err="1" smtClean="0"/>
              <a:t>Languages</a:t>
            </a:r>
            <a:r>
              <a:rPr lang="fr-FR" dirty="0" smtClean="0"/>
              <a:t> (</a:t>
            </a:r>
            <a:r>
              <a:rPr lang="fr-FR" dirty="0" err="1" smtClean="0"/>
              <a:t>DSLs</a:t>
            </a:r>
            <a:r>
              <a:rPr lang="fr-FR" dirty="0" smtClean="0"/>
              <a:t>)</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a:t>
            </a:fld>
            <a:endParaRPr lang="fr-FR">
              <a:solidFill>
                <a:srgbClr val="FFFFFF"/>
              </a:solidFill>
              <a:cs typeface="Arial"/>
            </a:endParaRPr>
          </a:p>
        </p:txBody>
      </p:sp>
      <p:sp>
        <p:nvSpPr>
          <p:cNvPr id="5" name="Espace réservé du contenu 4"/>
          <p:cNvSpPr>
            <a:spLocks noGrp="1"/>
          </p:cNvSpPr>
          <p:nvPr>
            <p:ph idx="1"/>
          </p:nvPr>
        </p:nvSpPr>
        <p:spPr>
          <a:xfrm>
            <a:off x="467544" y="4077072"/>
            <a:ext cx="8280920" cy="1473613"/>
          </a:xfrm>
        </p:spPr>
        <p:txBody>
          <a:bodyPr/>
          <a:lstStyle/>
          <a:p>
            <a:pPr marL="342900" indent="-342900">
              <a:lnSpc>
                <a:spcPct val="100000"/>
              </a:lnSpc>
              <a:buFont typeface="Arial"/>
              <a:buChar char="•"/>
            </a:pPr>
            <a:r>
              <a:rPr lang="en-US" dirty="0" smtClean="0"/>
              <a:t>Tailored for a </a:t>
            </a:r>
            <a:r>
              <a:rPr lang="en-US" b="1" dirty="0" smtClean="0"/>
              <a:t>particular</a:t>
            </a:r>
            <a:r>
              <a:rPr lang="en-US" dirty="0" smtClean="0"/>
              <a:t> kind of problem, with dedicated notations (textual or graphical), support (editor, checkers, etc.)</a:t>
            </a:r>
          </a:p>
          <a:p>
            <a:pPr marL="342900" indent="-342900">
              <a:lnSpc>
                <a:spcPct val="100000"/>
              </a:lnSpc>
              <a:buFont typeface="Arial"/>
              <a:buChar char="•"/>
            </a:pPr>
            <a:r>
              <a:rPr lang="en-US" dirty="0" smtClean="0"/>
              <a:t>Promises: more « efficient » languages for resolving a set of specific problems in a domain</a:t>
            </a:r>
          </a:p>
          <a:p>
            <a:pPr marL="342900" indent="-342900">
              <a:lnSpc>
                <a:spcPct val="100000"/>
              </a:lnSpc>
              <a:buFont typeface="Arial"/>
              <a:buChar char="•"/>
            </a:pPr>
            <a:endParaRPr lang="en-US" dirty="0" smtClean="0"/>
          </a:p>
          <a:p>
            <a:pPr marL="342900" indent="-342900">
              <a:lnSpc>
                <a:spcPct val="100000"/>
              </a:lnSpc>
              <a:buFont typeface="Arial"/>
              <a:buChar char="•"/>
            </a:pPr>
            <a:r>
              <a:rPr lang="en-US" dirty="0" smtClean="0"/>
              <a:t>DSL ~ Modeling Language!</a:t>
            </a:r>
            <a:endParaRPr lang="en-US" dirty="0"/>
          </a:p>
        </p:txBody>
      </p:sp>
      <p:sp>
        <p:nvSpPr>
          <p:cNvPr id="8"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1815240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80</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1555239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concrete syntax</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81</a:t>
            </a:fld>
            <a:endParaRPr lang="en-US" dirty="0"/>
          </a:p>
        </p:txBody>
      </p:sp>
      <p:sp>
        <p:nvSpPr>
          <p:cNvPr id="3" name="Inhaltsplatzhalter 2"/>
          <p:cNvSpPr>
            <a:spLocks noGrp="1"/>
          </p:cNvSpPr>
          <p:nvPr>
            <p:ph idx="1"/>
          </p:nvPr>
        </p:nvSpPr>
        <p:spPr/>
        <p:txBody>
          <a:bodyPr/>
          <a:lstStyle/>
          <a:p>
            <a:pPr marL="457200" indent="-457200">
              <a:lnSpc>
                <a:spcPct val="120000"/>
              </a:lnSpc>
              <a:buFont typeface="+mj-lt"/>
              <a:buAutoNum type="arabicPeriod"/>
            </a:pPr>
            <a:r>
              <a:rPr lang="en-US" dirty="0" smtClean="0"/>
              <a:t>Define the representation of guards and actions instances for the static perspective.</a:t>
            </a:r>
          </a:p>
          <a:p>
            <a:pPr marL="457200" indent="-457200">
              <a:lnSpc>
                <a:spcPct val="120000"/>
              </a:lnSpc>
              <a:buFont typeface="+mj-lt"/>
              <a:buAutoNum type="arabicPeriod"/>
            </a:pPr>
            <a:endParaRPr lang="en-US" sz="1100" dirty="0" smtClean="0"/>
          </a:p>
          <a:p>
            <a:pPr marL="457200" indent="-457200">
              <a:lnSpc>
                <a:spcPct val="120000"/>
              </a:lnSpc>
              <a:buFont typeface="+mj-lt"/>
              <a:buAutoNum type="arabicPeriod"/>
            </a:pPr>
            <a:r>
              <a:rPr lang="en-US" dirty="0" smtClean="0"/>
              <a:t>Define the rendering of variables for the run-time representation.</a:t>
            </a:r>
            <a:endParaRPr lang="en-US" dirty="0"/>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710446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Final representation</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82</a:t>
            </a:fld>
            <a:endParaRPr lang="en-US"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994" y="1378154"/>
            <a:ext cx="5182889" cy="4519227"/>
          </a:xfrm>
          <a:prstGeom prst="rect">
            <a:avLst/>
          </a:prstGeom>
        </p:spPr>
      </p:pic>
      <p:sp>
        <p:nvSpPr>
          <p:cNvPr id="7" name="Text Box 49"/>
          <p:cNvSpPr txBox="1">
            <a:spLocks noChangeArrowheads="1"/>
          </p:cNvSpPr>
          <p:nvPr/>
        </p:nvSpPr>
        <p:spPr bwMode="auto">
          <a:xfrm>
            <a:off x="251520" y="2874929"/>
            <a:ext cx="15841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dirty="0" smtClean="0">
                <a:solidFill>
                  <a:srgbClr val="0000CC"/>
                </a:solidFill>
                <a:latin typeface="Comic Sans MS" panose="030F0702030302020204" pitchFamily="66" charset="0"/>
              </a:rPr>
              <a:t>textual representation of transition guards and actions</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251520" y="4157671"/>
            <a:ext cx="15841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dynamic representation </a:t>
            </a:r>
            <a:r>
              <a:rPr lang="en-US" altLang="de-DE" sz="1000" dirty="0" smtClean="0">
                <a:solidFill>
                  <a:srgbClr val="0000CC"/>
                </a:solidFill>
                <a:latin typeface="Comic Sans MS" panose="030F0702030302020204" pitchFamily="66" charset="0"/>
              </a:rPr>
              <a:t>of variable values</a:t>
            </a:r>
            <a:endParaRPr lang="en-US" altLang="de-DE" sz="1000" dirty="0">
              <a:solidFill>
                <a:srgbClr val="0000CC"/>
              </a:solidFill>
              <a:latin typeface="Comic Sans MS" panose="030F0702030302020204" pitchFamily="66" charset="0"/>
            </a:endParaRPr>
          </a:p>
        </p:txBody>
      </p:sp>
      <p:sp>
        <p:nvSpPr>
          <p:cNvPr id="12" name="Text Box 49"/>
          <p:cNvSpPr txBox="1">
            <a:spLocks noChangeArrowheads="1"/>
          </p:cNvSpPr>
          <p:nvPr/>
        </p:nvSpPr>
        <p:spPr bwMode="auto">
          <a:xfrm>
            <a:off x="251520" y="178569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13" name="Text Box 49"/>
          <p:cNvSpPr txBox="1">
            <a:spLocks noChangeArrowheads="1"/>
          </p:cNvSpPr>
          <p:nvPr/>
        </p:nvSpPr>
        <p:spPr bwMode="auto">
          <a:xfrm>
            <a:off x="7452320" y="1742619"/>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4" name="Text Box 49"/>
          <p:cNvSpPr txBox="1">
            <a:spLocks noChangeArrowheads="1"/>
          </p:cNvSpPr>
          <p:nvPr/>
        </p:nvSpPr>
        <p:spPr bwMode="auto">
          <a:xfrm>
            <a:off x="263246" y="5013176"/>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tracing</a:t>
            </a:r>
            <a:endParaRPr lang="en-US" altLang="de-DE" sz="1000" dirty="0">
              <a:solidFill>
                <a:srgbClr val="0000CC"/>
              </a:solidFill>
              <a:latin typeface="Comic Sans MS" panose="030F0702030302020204" pitchFamily="66" charset="0"/>
            </a:endParaRPr>
          </a:p>
        </p:txBody>
      </p:sp>
      <p:sp>
        <p:nvSpPr>
          <p:cNvPr id="15" name="Freihandform 14"/>
          <p:cNvSpPr/>
          <p:nvPr/>
        </p:nvSpPr>
        <p:spPr bwMode="auto">
          <a:xfrm>
            <a:off x="6897189" y="1881051"/>
            <a:ext cx="548640" cy="119662"/>
          </a:xfrm>
          <a:custGeom>
            <a:avLst/>
            <a:gdLst>
              <a:gd name="connsiteX0" fmla="*/ 548640 w 548640"/>
              <a:gd name="connsiteY0" fmla="*/ 0 h 119662"/>
              <a:gd name="connsiteX1" fmla="*/ 352697 w 548640"/>
              <a:gd name="connsiteY1" fmla="*/ 117566 h 119662"/>
              <a:gd name="connsiteX2" fmla="*/ 0 w 548640"/>
              <a:gd name="connsiteY2" fmla="*/ 78378 h 119662"/>
            </a:gdLst>
            <a:ahLst/>
            <a:cxnLst>
              <a:cxn ang="0">
                <a:pos x="connsiteX0" y="connsiteY0"/>
              </a:cxn>
              <a:cxn ang="0">
                <a:pos x="connsiteX1" y="connsiteY1"/>
              </a:cxn>
              <a:cxn ang="0">
                <a:pos x="connsiteX2" y="connsiteY2"/>
              </a:cxn>
            </a:cxnLst>
            <a:rect l="l" t="t" r="r" b="b"/>
            <a:pathLst>
              <a:path w="548640" h="119662">
                <a:moveTo>
                  <a:pt x="548640" y="0"/>
                </a:moveTo>
                <a:cubicBezTo>
                  <a:pt x="496388" y="52251"/>
                  <a:pt x="444137" y="104503"/>
                  <a:pt x="352697" y="117566"/>
                </a:cubicBezTo>
                <a:cubicBezTo>
                  <a:pt x="261257" y="130629"/>
                  <a:pt x="0" y="78378"/>
                  <a:pt x="0" y="7837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6" name="Freihandform 15"/>
          <p:cNvSpPr/>
          <p:nvPr/>
        </p:nvSpPr>
        <p:spPr bwMode="auto">
          <a:xfrm>
            <a:off x="1789611" y="1920240"/>
            <a:ext cx="235132" cy="26338"/>
          </a:xfrm>
          <a:custGeom>
            <a:avLst/>
            <a:gdLst>
              <a:gd name="connsiteX0" fmla="*/ 0 w 235132"/>
              <a:gd name="connsiteY0" fmla="*/ 0 h 26338"/>
              <a:gd name="connsiteX1" fmla="*/ 78378 w 235132"/>
              <a:gd name="connsiteY1" fmla="*/ 26126 h 26338"/>
              <a:gd name="connsiteX2" fmla="*/ 235132 w 235132"/>
              <a:gd name="connsiteY2" fmla="*/ 13063 h 26338"/>
            </a:gdLst>
            <a:ahLst/>
            <a:cxnLst>
              <a:cxn ang="0">
                <a:pos x="connsiteX0" y="connsiteY0"/>
              </a:cxn>
              <a:cxn ang="0">
                <a:pos x="connsiteX1" y="connsiteY1"/>
              </a:cxn>
              <a:cxn ang="0">
                <a:pos x="connsiteX2" y="connsiteY2"/>
              </a:cxn>
            </a:cxnLst>
            <a:rect l="l" t="t" r="r" b="b"/>
            <a:pathLst>
              <a:path w="235132" h="26338">
                <a:moveTo>
                  <a:pt x="0" y="0"/>
                </a:moveTo>
                <a:cubicBezTo>
                  <a:pt x="19594" y="11974"/>
                  <a:pt x="39189" y="23949"/>
                  <a:pt x="78378" y="26126"/>
                </a:cubicBezTo>
                <a:cubicBezTo>
                  <a:pt x="117567" y="28303"/>
                  <a:pt x="235132" y="13063"/>
                  <a:pt x="235132" y="1306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7" name="Freihandform 16"/>
          <p:cNvSpPr/>
          <p:nvPr/>
        </p:nvSpPr>
        <p:spPr bwMode="auto">
          <a:xfrm>
            <a:off x="1802674" y="2910919"/>
            <a:ext cx="640080" cy="224167"/>
          </a:xfrm>
          <a:custGeom>
            <a:avLst/>
            <a:gdLst>
              <a:gd name="connsiteX0" fmla="*/ 0 w 640080"/>
              <a:gd name="connsiteY0" fmla="*/ 224167 h 224167"/>
              <a:gd name="connsiteX1" fmla="*/ 378823 w 640080"/>
              <a:gd name="connsiteY1" fmla="*/ 2098 h 224167"/>
              <a:gd name="connsiteX2" fmla="*/ 640080 w 640080"/>
              <a:gd name="connsiteY2" fmla="*/ 106601 h 224167"/>
            </a:gdLst>
            <a:ahLst/>
            <a:cxnLst>
              <a:cxn ang="0">
                <a:pos x="connsiteX0" y="connsiteY0"/>
              </a:cxn>
              <a:cxn ang="0">
                <a:pos x="connsiteX1" y="connsiteY1"/>
              </a:cxn>
              <a:cxn ang="0">
                <a:pos x="connsiteX2" y="connsiteY2"/>
              </a:cxn>
            </a:cxnLst>
            <a:rect l="l" t="t" r="r" b="b"/>
            <a:pathLst>
              <a:path w="640080" h="224167">
                <a:moveTo>
                  <a:pt x="0" y="224167"/>
                </a:moveTo>
                <a:cubicBezTo>
                  <a:pt x="136071" y="122929"/>
                  <a:pt x="272143" y="21692"/>
                  <a:pt x="378823" y="2098"/>
                </a:cubicBezTo>
                <a:cubicBezTo>
                  <a:pt x="485503" y="-17496"/>
                  <a:pt x="640080" y="106601"/>
                  <a:pt x="640080" y="106601"/>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8" name="Freihandform 17"/>
          <p:cNvSpPr/>
          <p:nvPr/>
        </p:nvSpPr>
        <p:spPr bwMode="auto">
          <a:xfrm>
            <a:off x="1802674" y="4127863"/>
            <a:ext cx="1541417" cy="253876"/>
          </a:xfrm>
          <a:custGeom>
            <a:avLst/>
            <a:gdLst>
              <a:gd name="connsiteX0" fmla="*/ 0 w 1541417"/>
              <a:gd name="connsiteY0" fmla="*/ 222068 h 253876"/>
              <a:gd name="connsiteX1" fmla="*/ 600892 w 1541417"/>
              <a:gd name="connsiteY1" fmla="*/ 235131 h 253876"/>
              <a:gd name="connsiteX2" fmla="*/ 1541417 w 1541417"/>
              <a:gd name="connsiteY2" fmla="*/ 0 h 253876"/>
            </a:gdLst>
            <a:ahLst/>
            <a:cxnLst>
              <a:cxn ang="0">
                <a:pos x="connsiteX0" y="connsiteY0"/>
              </a:cxn>
              <a:cxn ang="0">
                <a:pos x="connsiteX1" y="connsiteY1"/>
              </a:cxn>
              <a:cxn ang="0">
                <a:pos x="connsiteX2" y="connsiteY2"/>
              </a:cxn>
            </a:cxnLst>
            <a:rect l="l" t="t" r="r" b="b"/>
            <a:pathLst>
              <a:path w="1541417" h="253876">
                <a:moveTo>
                  <a:pt x="0" y="222068"/>
                </a:moveTo>
                <a:cubicBezTo>
                  <a:pt x="171994" y="247105"/>
                  <a:pt x="343989" y="272142"/>
                  <a:pt x="600892" y="235131"/>
                </a:cubicBezTo>
                <a:cubicBezTo>
                  <a:pt x="857795" y="198120"/>
                  <a:pt x="1541417" y="0"/>
                  <a:pt x="1541417"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9" name="Freihandform 18"/>
          <p:cNvSpPr/>
          <p:nvPr/>
        </p:nvSpPr>
        <p:spPr bwMode="auto">
          <a:xfrm>
            <a:off x="1802674" y="5120428"/>
            <a:ext cx="182880" cy="26338"/>
          </a:xfrm>
          <a:custGeom>
            <a:avLst/>
            <a:gdLst>
              <a:gd name="connsiteX0" fmla="*/ 0 w 182880"/>
              <a:gd name="connsiteY0" fmla="*/ 26338 h 26338"/>
              <a:gd name="connsiteX1" fmla="*/ 52252 w 182880"/>
              <a:gd name="connsiteY1" fmla="*/ 212 h 26338"/>
              <a:gd name="connsiteX2" fmla="*/ 182880 w 182880"/>
              <a:gd name="connsiteY2" fmla="*/ 13275 h 26338"/>
            </a:gdLst>
            <a:ahLst/>
            <a:cxnLst>
              <a:cxn ang="0">
                <a:pos x="connsiteX0" y="connsiteY0"/>
              </a:cxn>
              <a:cxn ang="0">
                <a:pos x="connsiteX1" y="connsiteY1"/>
              </a:cxn>
              <a:cxn ang="0">
                <a:pos x="connsiteX2" y="connsiteY2"/>
              </a:cxn>
            </a:cxnLst>
            <a:rect l="l" t="t" r="r" b="b"/>
            <a:pathLst>
              <a:path w="182880" h="26338">
                <a:moveTo>
                  <a:pt x="0" y="26338"/>
                </a:moveTo>
                <a:cubicBezTo>
                  <a:pt x="10886" y="14363"/>
                  <a:pt x="21772" y="2389"/>
                  <a:pt x="52252" y="212"/>
                </a:cubicBezTo>
                <a:cubicBezTo>
                  <a:pt x="82732" y="-1965"/>
                  <a:pt x="182880" y="13275"/>
                  <a:pt x="18288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911642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Mind the different perspectives</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83</a:t>
            </a:fld>
            <a:endParaRPr lang="en-US" dirty="0"/>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73" y="1438989"/>
            <a:ext cx="7123558" cy="4451048"/>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417766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WRAP-UP and Discussion</a:t>
            </a:r>
            <a:endParaRPr lang="en-US" dirty="0"/>
          </a:p>
        </p:txBody>
      </p:sp>
      <p:sp>
        <p:nvSpPr>
          <p:cNvPr id="6" name="Espace réservé du texte 5"/>
          <p:cNvSpPr>
            <a:spLocks noGrp="1"/>
          </p:cNvSpPr>
          <p:nvPr>
            <p:ph type="body" idx="1"/>
          </p:nvPr>
        </p:nvSpPr>
        <p:spPr/>
        <p:txBody>
          <a:bodyPr/>
          <a:lstStyle/>
          <a:p>
            <a:r>
              <a:rPr lang="en-US" dirty="0" smtClean="0"/>
              <a:t>PART 3</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84</a:t>
            </a:fld>
            <a:endParaRPr lang="en-US" dirty="0"/>
          </a:p>
        </p:txBody>
      </p:sp>
    </p:spTree>
    <p:extLst>
      <p:ext uri="{BB962C8B-B14F-4D97-AF65-F5344CB8AC3E}">
        <p14:creationId xmlns:p14="http://schemas.microsoft.com/office/powerpoint/2010/main" val="5714379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a:t>
            </a:r>
            <a:r>
              <a:rPr lang="en-US" dirty="0" smtClean="0"/>
              <a:t>oncurrency in executable DSLs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85</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75444563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86</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91" y="1052376"/>
            <a:ext cx="7969017" cy="4886867"/>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2149964" y="6011996"/>
            <a:ext cx="4365298" cy="369332"/>
          </a:xfrm>
          <a:prstGeom prst="rect">
            <a:avLst/>
          </a:prstGeom>
          <a:noFill/>
        </p:spPr>
        <p:txBody>
          <a:bodyPr wrap="none" rtlCol="0">
            <a:spAutoFit/>
          </a:bodyPr>
          <a:lstStyle/>
          <a:p>
            <a:r>
              <a:rPr lang="fr-FR" u="sng" dirty="0">
                <a:solidFill>
                  <a:srgbClr val="FF0000"/>
                </a:solidFill>
                <a:cs typeface="Arial"/>
              </a:rPr>
              <a:t>https://</a:t>
            </a:r>
            <a:r>
              <a:rPr lang="fr-FR" u="sng" dirty="0" err="1">
                <a:solidFill>
                  <a:srgbClr val="FF0000"/>
                </a:solidFill>
                <a:cs typeface="Arial"/>
              </a:rPr>
              <a:t>github.com</a:t>
            </a:r>
            <a:r>
              <a:rPr lang="fr-FR" u="sng" dirty="0">
                <a:solidFill>
                  <a:srgbClr val="FF0000"/>
                </a:solidFill>
                <a:cs typeface="Arial"/>
              </a:rPr>
              <a:t>/</a:t>
            </a:r>
            <a:r>
              <a:rPr lang="fr-FR" u="sng" dirty="0" err="1">
                <a:solidFill>
                  <a:srgbClr val="FF0000"/>
                </a:solidFill>
                <a:cs typeface="Arial"/>
              </a:rPr>
              <a:t>gemoc</a:t>
            </a:r>
            <a:r>
              <a:rPr lang="fr-FR" u="sng" dirty="0">
                <a:solidFill>
                  <a:srgbClr val="FF0000"/>
                </a:solidFill>
                <a:cs typeface="Arial"/>
              </a:rPr>
              <a:t>/</a:t>
            </a:r>
            <a:r>
              <a:rPr lang="fr-FR" u="sng" dirty="0" err="1">
                <a:solidFill>
                  <a:srgbClr val="FF0000"/>
                </a:solidFill>
                <a:cs typeface="Arial"/>
              </a:rPr>
              <a:t>activitydiagram</a:t>
            </a:r>
            <a:endParaRPr lang="fr-FR" u="sng" dirty="0">
              <a:solidFill>
                <a:srgbClr val="FF0000"/>
              </a:solidFill>
              <a:cs typeface="Arial"/>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543056"/>
            <a:ext cx="2592288" cy="215391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3"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
        <p:nvSpPr>
          <p:cNvPr id="2" name="Titel 1"/>
          <p:cNvSpPr>
            <a:spLocks noGrp="1"/>
          </p:cNvSpPr>
          <p:nvPr>
            <p:ph type="title"/>
          </p:nvPr>
        </p:nvSpPr>
        <p:spPr/>
        <p:txBody>
          <a:bodyPr/>
          <a:lstStyle/>
          <a:p>
            <a:r>
              <a:rPr lang="en-US" dirty="0" smtClean="0"/>
              <a:t>Activity diagram debugger</a:t>
            </a:r>
            <a:endParaRPr lang="en-US" dirty="0"/>
          </a:p>
        </p:txBody>
      </p:sp>
    </p:spTree>
    <p:extLst>
      <p:ext uri="{BB962C8B-B14F-4D97-AF65-F5344CB8AC3E}">
        <p14:creationId xmlns:p14="http://schemas.microsoft.com/office/powerpoint/2010/main" val="2537766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a:t>
            </a:r>
            <a:r>
              <a:rPr lang="en-US" dirty="0"/>
              <a:t>v</a:t>
            </a:r>
            <a:r>
              <a:rPr lang="en-US" dirty="0" smtClean="0"/>
              <a:t>ariation </a:t>
            </a:r>
            <a:r>
              <a:rPr lang="en-US" dirty="0"/>
              <a:t>p</a:t>
            </a:r>
            <a:r>
              <a:rPr lang="en-US" dirty="0" smtClean="0"/>
              <a:t>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87</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sp>
        <p:nvSpPr>
          <p:cNvPr id="12" name="Rectangle 1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4"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94299590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Summary of the sequential approach</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88</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163" y="1301750"/>
            <a:ext cx="7632700" cy="4686300"/>
          </a:xfrm>
        </p:spPr>
      </p:pic>
    </p:spTree>
    <p:extLst>
      <p:ext uri="{BB962C8B-B14F-4D97-AF65-F5344CB8AC3E}">
        <p14:creationId xmlns:p14="http://schemas.microsoft.com/office/powerpoint/2010/main" val="88736360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Concurrency management</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89</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492" y="1484784"/>
            <a:ext cx="8280400" cy="4145832"/>
          </a:xfrm>
        </p:spPr>
      </p:pic>
      <p:sp>
        <p:nvSpPr>
          <p:cNvPr id="7" name="Rectangle à coins arrondis 6"/>
          <p:cNvSpPr/>
          <p:nvPr/>
        </p:nvSpPr>
        <p:spPr>
          <a:xfrm>
            <a:off x="1691680" y="2780928"/>
            <a:ext cx="1872208" cy="1080120"/>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Rectangle à coins arrondis 7"/>
          <p:cNvSpPr/>
          <p:nvPr/>
        </p:nvSpPr>
        <p:spPr>
          <a:xfrm>
            <a:off x="2627784" y="4293096"/>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Rectangle à coins arrondis 8"/>
          <p:cNvSpPr/>
          <p:nvPr/>
        </p:nvSpPr>
        <p:spPr>
          <a:xfrm>
            <a:off x="1979712" y="1443408"/>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758995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Language-Oriented</a:t>
            </a:r>
            <a:r>
              <a:rPr lang="fr-FR" dirty="0" smtClean="0"/>
              <a:t> </a:t>
            </a:r>
            <a:r>
              <a:rPr lang="fr-FR" dirty="0" err="1" smtClean="0"/>
              <a:t>Programming</a:t>
            </a:r>
            <a:r>
              <a:rPr lang="fr-FR" dirty="0"/>
              <a:t> </a:t>
            </a:r>
            <a:r>
              <a:rPr lang="fr-FR" dirty="0" smtClean="0"/>
              <a:t>&amp; </a:t>
            </a:r>
            <a:r>
              <a:rPr lang="fr-FR" dirty="0" err="1" smtClean="0"/>
              <a:t>Modeling</a:t>
            </a:r>
            <a:endParaRPr lang="en-US" dirty="0"/>
          </a:p>
        </p:txBody>
      </p:sp>
      <p:sp>
        <p:nvSpPr>
          <p:cNvPr id="4" name="Slide Number Placeholder 3"/>
          <p:cNvSpPr>
            <a:spLocks noGrp="1"/>
          </p:cNvSpPr>
          <p:nvPr>
            <p:ph type="sldNum" sz="quarter" idx="16"/>
          </p:nvPr>
        </p:nvSpPr>
        <p:spPr/>
        <p:txBody>
          <a:bodyPr/>
          <a:lstStyle/>
          <a:p>
            <a:pPr>
              <a:defRPr/>
            </a:pPr>
            <a:r>
              <a:rPr lang="fr-FR" smtClean="0"/>
              <a:t>- </a:t>
            </a:r>
            <a:fld id="{CCD8A327-4A42-4F42-8894-A6F43B7F265B}" type="slidenum">
              <a:rPr lang="fr-FR" smtClean="0"/>
              <a:pPr>
                <a:defRPr/>
              </a:pPr>
              <a:t>9</a:t>
            </a:fld>
            <a:endParaRPr lang="fr-FR"/>
          </a:p>
        </p:txBody>
      </p:sp>
      <p:pic>
        <p:nvPicPr>
          <p:cNvPr id="3" name="Image 2" descr="MDE_e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937517"/>
            <a:ext cx="4869684" cy="3639966"/>
          </a:xfrm>
          <a:prstGeom prst="rect">
            <a:avLst/>
          </a:prstGeom>
        </p:spPr>
      </p:pic>
      <p:sp>
        <p:nvSpPr>
          <p:cNvPr id="7" name="ZoneTexte 6"/>
          <p:cNvSpPr txBox="1"/>
          <p:nvPr/>
        </p:nvSpPr>
        <p:spPr>
          <a:xfrm>
            <a:off x="1763687" y="4699826"/>
            <a:ext cx="6624737" cy="5078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smtClean="0">
                <a:solidFill>
                  <a:srgbClr val="000000"/>
                </a:solidFill>
              </a:rPr>
              <a:t>Ingénierie </a:t>
            </a:r>
            <a:r>
              <a:rPr lang="fr-FR" sz="1500" b="1" i="1" dirty="0">
                <a:solidFill>
                  <a:srgbClr val="000000"/>
                </a:solidFill>
              </a:rPr>
              <a:t>Dirigée par les Modèles : des concepts à la </a:t>
            </a:r>
            <a:r>
              <a:rPr lang="fr-FR" sz="1500" b="1" i="1" dirty="0" smtClean="0">
                <a:solidFill>
                  <a:srgbClr val="000000"/>
                </a:solidFill>
              </a:rPr>
              <a:t>pratique,</a:t>
            </a:r>
            <a:r>
              <a:rPr lang="fr-FR" sz="1200" dirty="0" smtClean="0">
                <a:solidFill>
                  <a:srgbClr val="000000"/>
                </a:solidFill>
                <a:cs typeface="Arial"/>
              </a:rPr>
              <a:t> by </a:t>
            </a:r>
            <a:r>
              <a:rPr lang="fr-FR" sz="1200" dirty="0" err="1" smtClean="0">
                <a:solidFill>
                  <a:srgbClr val="000000"/>
                </a:solidFill>
              </a:rPr>
              <a:t>Jézéquel</a:t>
            </a:r>
            <a:r>
              <a:rPr lang="fr-FR" sz="1200" dirty="0" smtClean="0">
                <a:solidFill>
                  <a:srgbClr val="000000"/>
                </a:solidFill>
              </a:rPr>
              <a:t>, J.-M</a:t>
            </a:r>
            <a:r>
              <a:rPr lang="fr-FR" sz="1200" dirty="0">
                <a:solidFill>
                  <a:srgbClr val="000000"/>
                </a:solidFill>
              </a:rPr>
              <a:t>., Combemale, B., </a:t>
            </a:r>
            <a:r>
              <a:rPr lang="fr-FR" sz="1200" dirty="0" err="1">
                <a:solidFill>
                  <a:srgbClr val="000000"/>
                </a:solidFill>
              </a:rPr>
              <a:t>Vojtisek</a:t>
            </a:r>
            <a:r>
              <a:rPr lang="fr-FR" sz="1200" dirty="0" smtClean="0">
                <a:solidFill>
                  <a:srgbClr val="000000"/>
                </a:solidFill>
              </a:rPr>
              <a:t>, </a:t>
            </a:r>
            <a:r>
              <a:rPr lang="fr-FR" sz="1200" dirty="0">
                <a:solidFill>
                  <a:srgbClr val="000000"/>
                </a:solidFill>
              </a:rPr>
              <a:t>D</a:t>
            </a:r>
            <a:r>
              <a:rPr lang="fr-FR" sz="1200" dirty="0" smtClean="0">
                <a:solidFill>
                  <a:srgbClr val="000000"/>
                </a:solidFill>
              </a:rPr>
              <a:t>., </a:t>
            </a:r>
            <a:r>
              <a:rPr lang="fr-FR" sz="1200" dirty="0">
                <a:solidFill>
                  <a:srgbClr val="000000"/>
                </a:solidFill>
              </a:rPr>
              <a:t>Références sciences, </a:t>
            </a:r>
            <a:r>
              <a:rPr lang="fr-FR" sz="1200" dirty="0" smtClean="0">
                <a:solidFill>
                  <a:srgbClr val="000000"/>
                </a:solidFill>
              </a:rPr>
              <a:t>ellipses (</a:t>
            </a:r>
            <a:r>
              <a:rPr lang="fr-FR" sz="1200" dirty="0" err="1">
                <a:solidFill>
                  <a:srgbClr val="000000"/>
                </a:solidFill>
              </a:rPr>
              <a:t>Eds</a:t>
            </a:r>
            <a:r>
              <a:rPr lang="fr-FR" sz="1200" dirty="0" smtClean="0">
                <a:solidFill>
                  <a:srgbClr val="000000"/>
                </a:solidFill>
              </a:rPr>
              <a:t>.). 2012. </a:t>
            </a:r>
            <a:endParaRPr lang="fr-FR" sz="1200" dirty="0">
              <a:solidFill>
                <a:srgbClr val="000000"/>
              </a:solidFill>
              <a:cs typeface="Aria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4617580"/>
            <a:ext cx="527058" cy="675688"/>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sp>
        <p:nvSpPr>
          <p:cNvPr id="11" name="ZoneTexte 10"/>
          <p:cNvSpPr txBox="1"/>
          <p:nvPr/>
        </p:nvSpPr>
        <p:spPr>
          <a:xfrm>
            <a:off x="1726617" y="5481676"/>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a:solidFill>
                  <a:srgbClr val="000000"/>
                </a:solidFill>
              </a:rPr>
              <a:t>Engineering </a:t>
            </a:r>
            <a:r>
              <a:rPr lang="fr-FR" sz="1500" b="1" i="1" dirty="0" err="1">
                <a:solidFill>
                  <a:srgbClr val="000000"/>
                </a:solidFill>
              </a:rPr>
              <a:t>Modeling</a:t>
            </a:r>
            <a:r>
              <a:rPr lang="fr-FR" sz="1500" b="1" i="1" dirty="0">
                <a:solidFill>
                  <a:srgbClr val="000000"/>
                </a:solidFill>
              </a:rPr>
              <a:t> </a:t>
            </a:r>
            <a:r>
              <a:rPr lang="fr-FR" sz="1500" b="1" i="1" dirty="0" err="1">
                <a:solidFill>
                  <a:srgbClr val="000000"/>
                </a:solidFill>
              </a:rPr>
              <a:t>Languages</a:t>
            </a:r>
            <a:r>
              <a:rPr lang="fr-FR" sz="1500" b="1" i="1" dirty="0">
                <a:solidFill>
                  <a:srgbClr val="000000"/>
                </a:solidFill>
              </a:rPr>
              <a:t>: </a:t>
            </a:r>
            <a:r>
              <a:rPr lang="fr-FR" sz="1500" b="1" i="1" dirty="0" err="1">
                <a:solidFill>
                  <a:srgbClr val="000000"/>
                </a:solidFill>
              </a:rPr>
              <a:t>Turning</a:t>
            </a:r>
            <a:r>
              <a:rPr lang="fr-FR" sz="1500" b="1" i="1" dirty="0">
                <a:solidFill>
                  <a:srgbClr val="000000"/>
                </a:solidFill>
              </a:rPr>
              <a:t> Domain </a:t>
            </a:r>
            <a:r>
              <a:rPr lang="fr-FR" sz="1500" b="1" i="1" dirty="0" err="1">
                <a:solidFill>
                  <a:srgbClr val="000000"/>
                </a:solidFill>
              </a:rPr>
              <a:t>Knowledge</a:t>
            </a:r>
            <a:r>
              <a:rPr lang="fr-FR" sz="1500" b="1" i="1" dirty="0">
                <a:solidFill>
                  <a:srgbClr val="000000"/>
                </a:solidFill>
              </a:rPr>
              <a:t> </a:t>
            </a:r>
            <a:r>
              <a:rPr lang="fr-FR" sz="1500" b="1" i="1" dirty="0" err="1">
                <a:solidFill>
                  <a:srgbClr val="000000"/>
                </a:solidFill>
              </a:rPr>
              <a:t>into</a:t>
            </a:r>
            <a:r>
              <a:rPr lang="fr-FR" sz="1500" b="1" i="1" dirty="0">
                <a:solidFill>
                  <a:srgbClr val="000000"/>
                </a:solidFill>
              </a:rPr>
              <a:t> Tools</a:t>
            </a:r>
            <a:r>
              <a:rPr lang="fr-FR" sz="1200" dirty="0">
                <a:solidFill>
                  <a:srgbClr val="000000"/>
                </a:solidFill>
              </a:rPr>
              <a:t>, by Benoit Combemale, </a:t>
            </a:r>
            <a:r>
              <a:rPr lang="fr-FR" sz="1200" dirty="0" smtClean="0">
                <a:solidFill>
                  <a:srgbClr val="000000"/>
                </a:solidFill>
              </a:rPr>
              <a:t>Robert B. </a:t>
            </a:r>
            <a:r>
              <a:rPr lang="fr-FR" sz="1200" dirty="0">
                <a:solidFill>
                  <a:srgbClr val="000000"/>
                </a:solidFill>
              </a:rPr>
              <a:t>France, Jean-Marc </a:t>
            </a:r>
            <a:r>
              <a:rPr lang="fr-FR" sz="1200" dirty="0" err="1">
                <a:solidFill>
                  <a:srgbClr val="000000"/>
                </a:solidFill>
              </a:rPr>
              <a:t>Jézéquel</a:t>
            </a:r>
            <a:r>
              <a:rPr lang="fr-FR" sz="1200" dirty="0">
                <a:solidFill>
                  <a:srgbClr val="000000"/>
                </a:solidFill>
              </a:rPr>
              <a:t>, Bernhard </a:t>
            </a:r>
            <a:r>
              <a:rPr lang="fr-FR" sz="1200" dirty="0" err="1">
                <a:solidFill>
                  <a:srgbClr val="000000"/>
                </a:solidFill>
              </a:rPr>
              <a:t>Rumpe</a:t>
            </a:r>
            <a:r>
              <a:rPr lang="fr-FR" sz="1200" dirty="0">
                <a:solidFill>
                  <a:srgbClr val="000000"/>
                </a:solidFill>
              </a:rPr>
              <a:t>, Jim R.H. </a:t>
            </a:r>
            <a:r>
              <a:rPr lang="fr-FR" sz="1200" dirty="0" err="1">
                <a:solidFill>
                  <a:srgbClr val="000000"/>
                </a:solidFill>
              </a:rPr>
              <a:t>Steel</a:t>
            </a:r>
            <a:r>
              <a:rPr lang="fr-FR" sz="1200" dirty="0">
                <a:solidFill>
                  <a:srgbClr val="000000"/>
                </a:solidFill>
              </a:rPr>
              <a:t>, and Didier </a:t>
            </a:r>
            <a:r>
              <a:rPr lang="fr-FR" sz="1200" dirty="0" err="1">
                <a:solidFill>
                  <a:srgbClr val="000000"/>
                </a:solidFill>
              </a:rPr>
              <a:t>Vojtisek</a:t>
            </a:r>
            <a:r>
              <a:rPr lang="fr-FR" sz="1200" dirty="0">
                <a:solidFill>
                  <a:srgbClr val="000000"/>
                </a:solidFill>
              </a:rPr>
              <a:t>. Chapman and Hall/CRC, pp.398, 2016. </a:t>
            </a:r>
            <a:r>
              <a:rPr lang="fr-FR" sz="1200" dirty="0" err="1">
                <a:solidFill>
                  <a:srgbClr val="000000"/>
                </a:solidFill>
              </a:rPr>
              <a:t>Companion</a:t>
            </a:r>
            <a:r>
              <a:rPr lang="fr-FR" sz="1200" dirty="0">
                <a:solidFill>
                  <a:srgbClr val="000000"/>
                </a:solidFill>
              </a:rPr>
              <a:t> </a:t>
            </a:r>
            <a:r>
              <a:rPr lang="fr-FR" sz="1200" dirty="0" err="1">
                <a:solidFill>
                  <a:srgbClr val="000000"/>
                </a:solidFill>
              </a:rPr>
              <a:t>website</a:t>
            </a:r>
            <a:r>
              <a:rPr lang="fr-FR" sz="1200" dirty="0">
                <a:solidFill>
                  <a:srgbClr val="000000"/>
                </a:solidFill>
              </a:rPr>
              <a:t>: http://</a:t>
            </a:r>
            <a:r>
              <a:rPr lang="fr-FR" sz="1200" dirty="0" err="1">
                <a:solidFill>
                  <a:srgbClr val="000000"/>
                </a:solidFill>
              </a:rPr>
              <a:t>mdebook.irisa.fr</a:t>
            </a:r>
            <a:endParaRPr lang="fr-FR" sz="1200" dirty="0">
              <a:solidFill>
                <a:srgbClr val="000000"/>
              </a:solidFill>
              <a:cs typeface="Arial"/>
            </a:endParaRPr>
          </a:p>
        </p:txBody>
      </p:sp>
      <p:pic>
        <p:nvPicPr>
          <p:cNvPr id="12" name="Image 11"/>
          <p:cNvPicPr>
            <a:picLocks noChangeAspect="1"/>
          </p:cNvPicPr>
          <p:nvPr/>
        </p:nvPicPr>
        <p:blipFill>
          <a:blip r:embed="rId4"/>
          <a:stretch>
            <a:fillRect/>
          </a:stretch>
        </p:blipFill>
        <p:spPr>
          <a:xfrm>
            <a:off x="1187625" y="5419357"/>
            <a:ext cx="538992" cy="817955"/>
          </a:xfrm>
          <a:prstGeom prst="rect">
            <a:avLst/>
          </a:prstGeom>
          <a:ln>
            <a:noFill/>
          </a:ln>
          <a:effectLst>
            <a:outerShdw blurRad="50800" dist="76200" dir="8100000" algn="tr" rotWithShape="0">
              <a:prstClr val="black">
                <a:alpha val="40000"/>
              </a:prstClr>
            </a:outerShdw>
          </a:effectLst>
        </p:spPr>
      </p:pic>
      <p:sp>
        <p:nvSpPr>
          <p:cNvPr id="1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4906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Model coordination</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90</a:t>
            </a:fld>
            <a:endParaRPr lang="en-US" dirty="0"/>
          </a:p>
        </p:txBody>
      </p:sp>
      <p:sp>
        <p:nvSpPr>
          <p:cNvPr id="5" name="Espace réservé du contenu 4"/>
          <p:cNvSpPr>
            <a:spLocks noGrp="1"/>
          </p:cNvSpPr>
          <p:nvPr>
            <p:ph idx="1"/>
          </p:nvPr>
        </p:nvSpPr>
        <p:spPr/>
        <p:txBody>
          <a:bodyPr/>
          <a:lstStyle/>
          <a:p>
            <a:pPr marL="342900" indent="-342900">
              <a:buFont typeface="Arial" charset="0"/>
              <a:buChar char="•"/>
            </a:pPr>
            <a:r>
              <a:rPr lang="en-US" dirty="0" smtClean="0"/>
              <a:t>Once the event notion has been reified, it is then possible to reason about it.</a:t>
            </a:r>
          </a:p>
          <a:p>
            <a:pPr marL="1076212" lvl="2" indent="-342900">
              <a:buFont typeface="Arial" charset="0"/>
              <a:buChar char="•"/>
            </a:pPr>
            <a:r>
              <a:rPr lang="en-US" dirty="0" smtClean="0"/>
              <a:t>i.e., un several models at the same time and coordinate them</a:t>
            </a:r>
          </a:p>
          <a:p>
            <a:endParaRPr lang="en-US" dirty="0" smtClean="0"/>
          </a:p>
          <a:p>
            <a:pPr marL="342900" indent="-342900">
              <a:buFont typeface="Arial" charset="0"/>
              <a:buChar char="•"/>
            </a:pPr>
            <a:r>
              <a:rPr lang="en-US" sz="2400" dirty="0" smtClean="0"/>
              <a:t>In GEMOC we have, the </a:t>
            </a:r>
            <a:r>
              <a:rPr lang="en-US" sz="2400" b="1" i="1" dirty="0" smtClean="0"/>
              <a:t>B</a:t>
            </a:r>
            <a:r>
              <a:rPr lang="en-US" sz="2400" dirty="0" smtClean="0"/>
              <a:t>ehavioral </a:t>
            </a:r>
            <a:r>
              <a:rPr lang="en-US" sz="2400" b="1" i="1" dirty="0" smtClean="0"/>
              <a:t>C</a:t>
            </a:r>
            <a:r>
              <a:rPr lang="en-US" sz="2400" dirty="0" smtClean="0"/>
              <a:t>oordination </a:t>
            </a:r>
            <a:r>
              <a:rPr lang="en-US" sz="2400" b="1" i="1" dirty="0" smtClean="0"/>
              <a:t>O</a:t>
            </a:r>
            <a:r>
              <a:rPr lang="en-US" sz="2400" dirty="0" smtClean="0"/>
              <a:t>perat</a:t>
            </a:r>
            <a:r>
              <a:rPr lang="en-US" sz="2400" b="1" i="1" dirty="0" smtClean="0"/>
              <a:t>o</a:t>
            </a:r>
            <a:r>
              <a:rPr lang="en-US" sz="2400" dirty="0" smtClean="0"/>
              <a:t>r </a:t>
            </a:r>
            <a:r>
              <a:rPr lang="en-US" sz="2400" b="1" i="1" dirty="0" smtClean="0"/>
              <a:t>L</a:t>
            </a:r>
            <a:r>
              <a:rPr lang="en-US" sz="2400" dirty="0" smtClean="0"/>
              <a:t>anguage</a:t>
            </a:r>
            <a:endParaRPr lang="en-US" dirty="0"/>
          </a:p>
        </p:txBody>
      </p:sp>
      <p:pic>
        <p:nvPicPr>
          <p:cNvPr id="6" name="Image 5">
            <a:extLst>
              <a:ext uri="{FF2B5EF4-FFF2-40B4-BE49-F238E27FC236}">
                <a16:creationId xmlns:a16="http://schemas.microsoft.com/office/drawing/2014/main" xmlns="" id="{00000000-0000-0000-0000-000000000000}"/>
              </a:ext>
            </a:extLst>
          </p:cNvPr>
          <p:cNvPicPr>
            <a:picLocks noChangeAspect="1"/>
          </p:cNvPicPr>
          <p:nvPr/>
        </p:nvPicPr>
        <p:blipFill>
          <a:blip r:embed="rId2">
            <a:lum/>
            <a:alphaModFix/>
          </a:blip>
          <a:srcRect/>
          <a:stretch>
            <a:fillRect/>
          </a:stretch>
        </p:blipFill>
        <p:spPr>
          <a:xfrm>
            <a:off x="5436096" y="4509120"/>
            <a:ext cx="3067523" cy="1368152"/>
          </a:xfrm>
          <a:prstGeom prst="rect">
            <a:avLst/>
          </a:prstGeom>
          <a:noFill/>
          <a:ln>
            <a:noFill/>
          </a:ln>
        </p:spPr>
      </p:pic>
    </p:spTree>
    <p:extLst>
      <p:ext uri="{BB962C8B-B14F-4D97-AF65-F5344CB8AC3E}">
        <p14:creationId xmlns:p14="http://schemas.microsoft.com/office/powerpoint/2010/main" val="39954365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 213"/>
          <p:cNvPicPr>
            <a:picLocks noChangeAspect="1"/>
          </p:cNvPicPr>
          <p:nvPr/>
        </p:nvPicPr>
        <p:blipFill>
          <a:blip r:embed="rId3"/>
          <a:stretch>
            <a:fillRect/>
          </a:stretch>
        </p:blipFill>
        <p:spPr>
          <a:xfrm>
            <a:off x="1796457" y="936104"/>
            <a:ext cx="5439839" cy="5445224"/>
          </a:xfrm>
          <a:prstGeom prst="rect">
            <a:avLst/>
          </a:prstGeom>
        </p:spPr>
      </p:pic>
      <p:sp>
        <p:nvSpPr>
          <p:cNvPr id="212" name="Espace réservé du numéro de diapositive 1"/>
          <p:cNvSpPr>
            <a:spLocks noGrp="1"/>
          </p:cNvSpPr>
          <p:nvPr>
            <p:ph type="sldNum" sz="quarter" idx="10"/>
          </p:nvPr>
        </p:nvSpPr>
        <p:spPr/>
        <p:txBody>
          <a:bodyPr/>
          <a:lstStyle/>
          <a:p>
            <a:pPr lvl="0"/>
            <a:fld id="{9A7BCE3E-3044-40F3-8843-571D04C84A25}" type="slidenum">
              <a:t>91</a:t>
            </a:fld>
            <a:endParaRPr lang="en-US"/>
          </a:p>
        </p:txBody>
      </p:sp>
      <p:grpSp>
        <p:nvGrpSpPr>
          <p:cNvPr id="6" name="Groupe 5"/>
          <p:cNvGrpSpPr/>
          <p:nvPr/>
        </p:nvGrpSpPr>
        <p:grpSpPr>
          <a:xfrm>
            <a:off x="15446524" y="11287962"/>
            <a:ext cx="1200076" cy="1389149"/>
            <a:chOff x="17028720" y="12443400"/>
            <a:chExt cx="1323000" cy="1531440"/>
          </a:xfrm>
        </p:grpSpPr>
        <p:sp>
          <p:nvSpPr>
            <p:cNvPr id="7" name="Forme libre 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 name="ZoneTexte 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 name="Forme libre 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 name="ZoneTexte 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1" name="Image 1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2" name="Forme libre 1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 name="ZoneTexte 1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4" name="Image 1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5" name="ZoneTexte 1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 name="Connecteur droit 1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7" name="Forme libre 1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8" name="Connecteur droit 1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 name="Connecteur droit 1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0" name="Connecteur droit 1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1" name="Connecteur droit 2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2" name="Connecteur droit 2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3" name="Connecteur droit 2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24" name="Groupe 23"/>
          <p:cNvGrpSpPr/>
          <p:nvPr/>
        </p:nvGrpSpPr>
        <p:grpSpPr>
          <a:xfrm>
            <a:off x="20334015" y="11456461"/>
            <a:ext cx="1078271" cy="1202689"/>
            <a:chOff x="22416840" y="12629159"/>
            <a:chExt cx="1188719" cy="1325881"/>
          </a:xfrm>
        </p:grpSpPr>
        <p:sp>
          <p:nvSpPr>
            <p:cNvPr id="25" name="Forme libre 2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26" name="Image 2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27" name="Forme libre 2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8" name="ZoneTexte 2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29" name="ZoneTexte 2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30" name="Image 2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31" name="ZoneTexte 3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32" name="Connecteur droit 3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33" name="Forme libre 3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4" name="ZoneTexte 3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35" name="ZoneTexte 3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36" name="Groupe 35"/>
          <p:cNvGrpSpPr/>
          <p:nvPr/>
        </p:nvGrpSpPr>
        <p:grpSpPr>
          <a:xfrm>
            <a:off x="15446524" y="11287962"/>
            <a:ext cx="1200076" cy="1389149"/>
            <a:chOff x="17028720" y="12443400"/>
            <a:chExt cx="1323000" cy="1531440"/>
          </a:xfrm>
        </p:grpSpPr>
        <p:sp>
          <p:nvSpPr>
            <p:cNvPr id="37" name="Forme libre 3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8" name="ZoneTexte 3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39" name="Forme libre 3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0" name="ZoneTexte 3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41" name="Image 4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42" name="Forme libre 4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3" name="ZoneTexte 4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44" name="Image 4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45" name="ZoneTexte 4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46" name="Connecteur droit 4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47" name="Forme libre 4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48" name="Connecteur droit 4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9" name="Connecteur droit 4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0" name="Connecteur droit 4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1" name="Connecteur droit 5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2" name="Connecteur droit 5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3" name="Connecteur droit 5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54" name="Groupe 53"/>
          <p:cNvGrpSpPr/>
          <p:nvPr/>
        </p:nvGrpSpPr>
        <p:grpSpPr>
          <a:xfrm>
            <a:off x="20334015" y="11456461"/>
            <a:ext cx="1078271" cy="1202689"/>
            <a:chOff x="22416840" y="12629159"/>
            <a:chExt cx="1188719" cy="1325881"/>
          </a:xfrm>
        </p:grpSpPr>
        <p:sp>
          <p:nvSpPr>
            <p:cNvPr id="55" name="Forme libre 5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56" name="Image 5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57" name="Forme libre 5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8" name="ZoneTexte 5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59" name="ZoneTexte 5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60" name="Image 5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61" name="ZoneTexte 6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62" name="Connecteur droit 6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63" name="Forme libre 6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4" name="ZoneTexte 6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65" name="ZoneTexte 6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66" name="Groupe 65"/>
          <p:cNvGrpSpPr/>
          <p:nvPr/>
        </p:nvGrpSpPr>
        <p:grpSpPr>
          <a:xfrm>
            <a:off x="15446524" y="11287962"/>
            <a:ext cx="1200076" cy="1389149"/>
            <a:chOff x="17028720" y="12443400"/>
            <a:chExt cx="1323000" cy="1531440"/>
          </a:xfrm>
        </p:grpSpPr>
        <p:sp>
          <p:nvSpPr>
            <p:cNvPr id="67" name="Forme libre 6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8" name="ZoneTexte 6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69" name="Forme libre 6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0" name="ZoneTexte 6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71" name="Image 7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72" name="Forme libre 7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3" name="ZoneTexte 7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74" name="Image 7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75" name="ZoneTexte 7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76" name="Connecteur droit 7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77" name="Forme libre 7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78" name="Connecteur droit 7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9" name="Connecteur droit 7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0" name="Connecteur droit 7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1" name="Connecteur droit 8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2" name="Connecteur droit 8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3" name="Connecteur droit 8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84" name="Groupe 83"/>
          <p:cNvGrpSpPr/>
          <p:nvPr/>
        </p:nvGrpSpPr>
        <p:grpSpPr>
          <a:xfrm>
            <a:off x="20334015" y="11456461"/>
            <a:ext cx="1078271" cy="1202689"/>
            <a:chOff x="22416840" y="12629159"/>
            <a:chExt cx="1188719" cy="1325881"/>
          </a:xfrm>
        </p:grpSpPr>
        <p:sp>
          <p:nvSpPr>
            <p:cNvPr id="85" name="Forme libre 8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86" name="Image 85">
              <a:extLst>
                <a:ext uri="{FF2B5EF4-FFF2-40B4-BE49-F238E27FC236}">
                  <a16:creationId xmlns:a16="http://schemas.microsoft.com/office/drawing/2014/main" xmlns=""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87" name="Forme libre 8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8" name="ZoneTexte 8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89" name="ZoneTexte 8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90" name="Image 8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91" name="ZoneTexte 9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92" name="Connecteur droit 9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93" name="Forme libre 9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4" name="ZoneTexte 9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95" name="ZoneTexte 9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96" name="Groupe 95"/>
          <p:cNvGrpSpPr/>
          <p:nvPr/>
        </p:nvGrpSpPr>
        <p:grpSpPr>
          <a:xfrm>
            <a:off x="15446524" y="11287962"/>
            <a:ext cx="1200076" cy="1389149"/>
            <a:chOff x="17028720" y="12443400"/>
            <a:chExt cx="1323000" cy="1531440"/>
          </a:xfrm>
        </p:grpSpPr>
        <p:sp>
          <p:nvSpPr>
            <p:cNvPr id="97" name="Forme libre 9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8" name="ZoneTexte 9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9" name="Forme libre 9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0" name="ZoneTexte 9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01" name="Image 10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02" name="Forme libre 10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3" name="ZoneTexte 10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04" name="Image 10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05" name="ZoneTexte 10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06" name="Connecteur droit 10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07" name="Forme libre 10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08" name="Connecteur droit 10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9" name="Connecteur droit 10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0" name="Connecteur droit 10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1" name="Connecteur droit 11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2" name="Connecteur droit 11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3" name="Connecteur droit 11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14" name="Groupe 113"/>
          <p:cNvGrpSpPr/>
          <p:nvPr/>
        </p:nvGrpSpPr>
        <p:grpSpPr>
          <a:xfrm>
            <a:off x="20334015" y="11456461"/>
            <a:ext cx="1078271" cy="1202689"/>
            <a:chOff x="22416840" y="12629159"/>
            <a:chExt cx="1188719" cy="1325881"/>
          </a:xfrm>
        </p:grpSpPr>
        <p:sp>
          <p:nvSpPr>
            <p:cNvPr id="115" name="Forme libre 11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16" name="Image 11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17" name="Forme libre 11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8" name="ZoneTexte 11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19" name="ZoneTexte 11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20" name="Image 11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121" name="ZoneTexte 12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22" name="Connecteur droit 12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23" name="Forme libre 12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4" name="ZoneTexte 12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25" name="ZoneTexte 12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26" name="Groupe 125"/>
          <p:cNvGrpSpPr/>
          <p:nvPr/>
        </p:nvGrpSpPr>
        <p:grpSpPr>
          <a:xfrm>
            <a:off x="15446524" y="11287962"/>
            <a:ext cx="1200076" cy="1389149"/>
            <a:chOff x="17028720" y="12443400"/>
            <a:chExt cx="1323000" cy="1531440"/>
          </a:xfrm>
        </p:grpSpPr>
        <p:sp>
          <p:nvSpPr>
            <p:cNvPr id="127" name="Forme libre 12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8" name="ZoneTexte 12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29" name="Forme libre 12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0" name="ZoneTexte 12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31" name="Image 13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32" name="Forme libre 13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3" name="ZoneTexte 13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34" name="Image 13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35" name="ZoneTexte 13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36" name="Connecteur droit 135"/>
          <p:cNvSpPr/>
          <p:nvPr/>
        </p:nvSpPr>
        <p:spPr>
          <a:xfrm flipV="1">
            <a:off x="16176039"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37" name="Forme libre 13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38" name="Connecteur droit 13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9" name="Connecteur droit 13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0" name="Connecteur droit 13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1" name="Connecteur droit 14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2" name="Connecteur droit 14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3" name="Connecteur droit 14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44" name="Groupe 143"/>
          <p:cNvGrpSpPr/>
          <p:nvPr/>
        </p:nvGrpSpPr>
        <p:grpSpPr>
          <a:xfrm>
            <a:off x="20334015" y="11456461"/>
            <a:ext cx="1078271" cy="1202689"/>
            <a:chOff x="22416840" y="12629159"/>
            <a:chExt cx="1188719" cy="1325881"/>
          </a:xfrm>
        </p:grpSpPr>
        <p:sp>
          <p:nvSpPr>
            <p:cNvPr id="145" name="Forme libre 14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46" name="Image 145">
              <a:extLst>
                <a:ext uri="{FF2B5EF4-FFF2-40B4-BE49-F238E27FC236}">
                  <a16:creationId xmlns:a16="http://schemas.microsoft.com/office/drawing/2014/main" xmlns=""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147" name="Forme libre 14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8" name="ZoneTexte 14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49" name="ZoneTexte 14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50" name="Image 14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51" name="ZoneTexte 15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52" name="Connecteur droit 15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53" name="Forme libre 15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4" name="ZoneTexte 15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55" name="ZoneTexte 15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56" name="Groupe 155"/>
          <p:cNvGrpSpPr/>
          <p:nvPr/>
        </p:nvGrpSpPr>
        <p:grpSpPr>
          <a:xfrm>
            <a:off x="15446524" y="11287962"/>
            <a:ext cx="1200076" cy="1389149"/>
            <a:chOff x="17028720" y="12443400"/>
            <a:chExt cx="1323000" cy="1531440"/>
          </a:xfrm>
        </p:grpSpPr>
        <p:sp>
          <p:nvSpPr>
            <p:cNvPr id="157" name="Forme libre 15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8" name="ZoneTexte 15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59" name="Forme libre 15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0" name="ZoneTexte 15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61" name="Image 16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62" name="Forme libre 16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3" name="ZoneTexte 16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64" name="Image 16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65" name="ZoneTexte 16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6" name="Connecteur droit 165"/>
          <p:cNvSpPr/>
          <p:nvPr/>
        </p:nvSpPr>
        <p:spPr>
          <a:xfrm flipV="1">
            <a:off x="16241350"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67" name="Forme libre 16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68" name="Connecteur droit 16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9" name="Connecteur droit 16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0" name="Connecteur droit 16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1" name="Connecteur droit 17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2" name="Connecteur droit 17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3" name="Connecteur droit 17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74" name="Groupe 173"/>
          <p:cNvGrpSpPr/>
          <p:nvPr/>
        </p:nvGrpSpPr>
        <p:grpSpPr>
          <a:xfrm>
            <a:off x="20334015" y="11456461"/>
            <a:ext cx="1078271" cy="1202689"/>
            <a:chOff x="22416840" y="12629159"/>
            <a:chExt cx="1188719" cy="1325881"/>
          </a:xfrm>
        </p:grpSpPr>
        <p:sp>
          <p:nvSpPr>
            <p:cNvPr id="175" name="Forme libre 17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76" name="Image 17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77" name="Forme libre 17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8" name="ZoneTexte 17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79" name="ZoneTexte 17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80" name="Image 17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81" name="ZoneTexte 18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82" name="Connecteur droit 18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83" name="Forme libre 18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4" name="ZoneTexte 18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85" name="ZoneTexte 18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pic>
        <p:nvPicPr>
          <p:cNvPr id="213" name="Image 5">
            <a:extLst>
              <a:ext uri="{FF2B5EF4-FFF2-40B4-BE49-F238E27FC236}">
                <a16:creationId xmlns:a16="http://schemas.microsoft.com/office/drawing/2014/main" xmlns="" id="{00000000-0000-0000-0000-000000000000}"/>
              </a:ext>
            </a:extLst>
          </p:cNvPr>
          <p:cNvPicPr>
            <a:picLocks noChangeAspect="1"/>
          </p:cNvPicPr>
          <p:nvPr/>
        </p:nvPicPr>
        <p:blipFill>
          <a:blip r:embed="rId8">
            <a:lum/>
            <a:alphaModFix/>
          </a:blip>
          <a:srcRect/>
          <a:stretch>
            <a:fillRect/>
          </a:stretch>
        </p:blipFill>
        <p:spPr>
          <a:xfrm>
            <a:off x="3750490" y="100390"/>
            <a:ext cx="1788748" cy="797803"/>
          </a:xfrm>
          <a:prstGeom prst="rect">
            <a:avLst/>
          </a:prstGeom>
          <a:noFill/>
          <a:ln>
            <a:noFill/>
          </a:ln>
        </p:spPr>
      </p:pic>
    </p:spTree>
    <p:extLst>
      <p:ext uri="{BB962C8B-B14F-4D97-AF65-F5344CB8AC3E}">
        <p14:creationId xmlns:p14="http://schemas.microsoft.com/office/powerpoint/2010/main" val="135029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92</a:t>
            </a:fld>
            <a:endParaRPr lang="fr-FR">
              <a:solidFill>
                <a:srgbClr val="FFFFFF"/>
              </a:solidFill>
              <a:cs typeface="Arial"/>
            </a:endParaRPr>
          </a:p>
        </p:txBody>
      </p:sp>
      <p:sp>
        <p:nvSpPr>
          <p:cNvPr id="10" name="Espace réservé du pied de page 2"/>
          <p:cNvSpPr>
            <a:spLocks noGrp="1"/>
          </p:cNvSpPr>
          <p:nvPr>
            <p:ph type="ftr" sz="quarter" idx="15"/>
          </p:nvPr>
        </p:nvSpPr>
        <p:spPr>
          <a:xfrm>
            <a:off x="1475656" y="6488113"/>
            <a:ext cx="7056783" cy="273050"/>
          </a:xfrm>
        </p:spPr>
        <p:txBody>
          <a:bodyPr/>
          <a:lstStyle/>
          <a:p>
            <a:pPr>
              <a:defRPr/>
            </a:pPr>
            <a:r>
              <a:rPr lang="en-US" i="1" dirty="0">
                <a:solidFill>
                  <a:srgbClr val="FFFFFF"/>
                </a:solidFill>
              </a:rPr>
              <a:t>From Model Engineering to Language Engineering </a:t>
            </a:r>
            <a:r>
              <a:rPr lang="en-US" dirty="0">
                <a:solidFill>
                  <a:srgbClr val="FFFFFF"/>
                </a:solidFill>
              </a:rPr>
              <a:t>– B. Combemale (Univ. Rennes 1) – Jan. 12</a:t>
            </a:r>
            <a:r>
              <a:rPr lang="en-US" baseline="30000" dirty="0">
                <a:solidFill>
                  <a:srgbClr val="FFFFFF"/>
                </a:solidFill>
              </a:rPr>
              <a:t>th</a:t>
            </a:r>
            <a:r>
              <a:rPr lang="en-US" dirty="0">
                <a:solidFill>
                  <a:srgbClr val="FFFFFF"/>
                </a:solidFill>
              </a:rPr>
              <a:t>, 2017</a:t>
            </a:r>
            <a:endParaRPr lang="fr-FR" dirty="0">
              <a:solidFill>
                <a:srgbClr val="FFFFFF"/>
              </a:solidFil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spTree>
    <p:extLst>
      <p:ext uri="{BB962C8B-B14F-4D97-AF65-F5344CB8AC3E}">
        <p14:creationId xmlns:p14="http://schemas.microsoft.com/office/powerpoint/2010/main" val="147402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Take-away messages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93</a:t>
            </a:fld>
            <a:endParaRPr lang="en-US" dirty="0"/>
          </a:p>
        </p:txBody>
      </p:sp>
      <p:sp>
        <p:nvSpPr>
          <p:cNvPr id="5" name="Inhaltsplatzhalter 4"/>
          <p:cNvSpPr>
            <a:spLocks noGrp="1"/>
          </p:cNvSpPr>
          <p:nvPr>
            <p:ph idx="1"/>
          </p:nvPr>
        </p:nvSpPr>
        <p:spPr/>
        <p:txBody>
          <a:bodyPr/>
          <a:lstStyle/>
          <a:p>
            <a:pPr marL="457200" indent="-457200">
              <a:lnSpc>
                <a:spcPct val="120000"/>
              </a:lnSpc>
              <a:buFont typeface="+mj-lt"/>
              <a:buAutoNum type="arabicPeriod"/>
            </a:pPr>
            <a:r>
              <a:rPr lang="en-US" dirty="0" smtClean="0"/>
              <a:t>DSLs </a:t>
            </a:r>
            <a:r>
              <a:rPr lang="en-US" dirty="0"/>
              <a:t>are important (as intuited for a long time – it will become more and more </a:t>
            </a:r>
            <a:r>
              <a:rPr lang="en-US" dirty="0" smtClean="0"/>
              <a:t>apparent)</a:t>
            </a:r>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r>
              <a:rPr lang="en-US" dirty="0" smtClean="0"/>
              <a:t>DSL </a:t>
            </a:r>
            <a:r>
              <a:rPr lang="en-US" dirty="0"/>
              <a:t>technology is </a:t>
            </a:r>
            <a:r>
              <a:rPr lang="en-US" dirty="0" smtClean="0"/>
              <a:t>here and ready to use</a:t>
            </a:r>
          </a:p>
          <a:p>
            <a:pPr marL="1190512" lvl="2" indent="-457200">
              <a:lnSpc>
                <a:spcPct val="120000"/>
              </a:lnSpc>
              <a:buFont typeface="Arial" charset="0"/>
              <a:buChar char="•"/>
            </a:pPr>
            <a:r>
              <a:rPr lang="en-US" dirty="0" smtClean="0"/>
              <a:t>Over 30 </a:t>
            </a:r>
            <a:r>
              <a:rPr lang="en-US" dirty="0"/>
              <a:t>language workbenches in the wild (cf. </a:t>
            </a:r>
            <a:r>
              <a:rPr lang="en-US" u="sng" dirty="0">
                <a:solidFill>
                  <a:schemeClr val="bg2"/>
                </a:solidFill>
              </a:rPr>
              <a:t>http://</a:t>
            </a:r>
            <a:r>
              <a:rPr lang="en-US" u="sng" dirty="0" smtClean="0">
                <a:solidFill>
                  <a:schemeClr val="bg2"/>
                </a:solidFill>
              </a:rPr>
              <a:t>2016.splashcon.org/track/lwc2016</a:t>
            </a:r>
            <a:r>
              <a:rPr lang="en-US" dirty="0" smtClean="0"/>
              <a:t>)</a:t>
            </a:r>
          </a:p>
          <a:p>
            <a:pPr marL="1190512" lvl="2" indent="-457200">
              <a:lnSpc>
                <a:spcPct val="120000"/>
              </a:lnSpc>
              <a:buFont typeface="Arial" charset="0"/>
              <a:buChar char="•"/>
            </a:pPr>
            <a:endParaRPr lang="en-US" dirty="0" smtClean="0"/>
          </a:p>
          <a:p>
            <a:pPr marL="1190512" lvl="2" indent="-457200">
              <a:lnSpc>
                <a:spcPct val="120000"/>
              </a:lnSpc>
              <a:buFont typeface="Arial" charset="0"/>
              <a:buChar char="•"/>
            </a:pPr>
            <a:endParaRPr lang="en-US" dirty="0" smtClean="0"/>
          </a:p>
          <a:p>
            <a:pPr marL="457200" indent="-457200">
              <a:lnSpc>
                <a:spcPct val="120000"/>
              </a:lnSpc>
              <a:buFont typeface="+mj-lt"/>
              <a:buAutoNum type="arabicPeriod"/>
            </a:pPr>
            <a:r>
              <a:rPr lang="en-US" dirty="0" smtClean="0"/>
              <a:t>Software language engineering is maturing to support MDE</a:t>
            </a:r>
          </a:p>
        </p:txBody>
      </p:sp>
    </p:spTree>
    <p:extLst>
      <p:ext uri="{BB962C8B-B14F-4D97-AF65-F5344CB8AC3E}">
        <p14:creationId xmlns:p14="http://schemas.microsoft.com/office/powerpoint/2010/main" val="143504555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Wrap-up and discussion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94</a:t>
            </a:fld>
            <a:endParaRPr lang="en-US" dirty="0"/>
          </a:p>
        </p:txBody>
      </p:sp>
      <p:sp>
        <p:nvSpPr>
          <p:cNvPr id="5" name="Inhaltsplatzhalter 4"/>
          <p:cNvSpPr>
            <a:spLocks noGrp="1"/>
          </p:cNvSpPr>
          <p:nvPr>
            <p:ph idx="1"/>
          </p:nvPr>
        </p:nvSpPr>
        <p:spPr/>
        <p:txBody>
          <a:bodyPr>
            <a:normAutofit fontScale="92500" lnSpcReduction="20000"/>
          </a:bodyPr>
          <a:lstStyle/>
          <a:p>
            <a:pPr marL="457200" indent="-457200">
              <a:lnSpc>
                <a:spcPct val="120000"/>
              </a:lnSpc>
              <a:buFont typeface="Arial" charset="0"/>
              <a:buChar char="•"/>
            </a:pPr>
            <a:r>
              <a:rPr lang="en-US" sz="2000" dirty="0" smtClean="0"/>
              <a:t>Today you have </a:t>
            </a:r>
          </a:p>
          <a:p>
            <a:pPr marL="1190512" lvl="2" indent="-457200">
              <a:lnSpc>
                <a:spcPct val="120000"/>
              </a:lnSpc>
              <a:buFont typeface="Arial" charset="0"/>
              <a:buChar char="•"/>
            </a:pPr>
            <a:r>
              <a:rPr lang="en-US" sz="1800" dirty="0" smtClean="0"/>
              <a:t>executed models of the FSM language</a:t>
            </a:r>
          </a:p>
          <a:p>
            <a:pPr marL="1190512" lvl="2" indent="-457200">
              <a:lnSpc>
                <a:spcPct val="120000"/>
              </a:lnSpc>
              <a:buFont typeface="Arial" charset="0"/>
              <a:buChar char="•"/>
            </a:pPr>
            <a:r>
              <a:rPr lang="en-US" sz="1800" dirty="0" smtClean="0"/>
              <a:t>extended its </a:t>
            </a:r>
            <a:r>
              <a:rPr lang="en-US" sz="1800" b="1" dirty="0" err="1" smtClean="0"/>
              <a:t>metamodel</a:t>
            </a:r>
            <a:r>
              <a:rPr lang="en-US" sz="1800" b="1" dirty="0" smtClean="0"/>
              <a:t> </a:t>
            </a:r>
            <a:r>
              <a:rPr lang="en-US" sz="1800" dirty="0" smtClean="0"/>
              <a:t>with new variables, guards, and transitions using </a:t>
            </a:r>
            <a:r>
              <a:rPr lang="en-US" sz="1800" b="1" dirty="0" err="1" smtClean="0"/>
              <a:t>Ecore</a:t>
            </a:r>
            <a:endParaRPr lang="en-US" sz="1800" b="1" dirty="0" smtClean="0"/>
          </a:p>
          <a:p>
            <a:pPr marL="1190512" lvl="2" indent="-457200">
              <a:lnSpc>
                <a:spcPct val="120000"/>
              </a:lnSpc>
              <a:buFont typeface="Arial" charset="0"/>
              <a:buChar char="•"/>
            </a:pPr>
            <a:r>
              <a:rPr lang="en-US" sz="1800" dirty="0" smtClean="0"/>
              <a:t>restricted it with </a:t>
            </a:r>
            <a:r>
              <a:rPr lang="en-US" sz="1800" b="1" dirty="0" smtClean="0"/>
              <a:t>OCL well-formedness </a:t>
            </a:r>
            <a:r>
              <a:rPr lang="en-US" sz="1800" dirty="0" smtClean="0"/>
              <a:t>rules using </a:t>
            </a:r>
            <a:r>
              <a:rPr lang="en-US" sz="1800" b="1" dirty="0" err="1" smtClean="0"/>
              <a:t>OclInEcore</a:t>
            </a:r>
            <a:endParaRPr lang="en-US" sz="1800" b="1" dirty="0" smtClean="0"/>
          </a:p>
          <a:p>
            <a:pPr marL="1190512" lvl="2" indent="-457200">
              <a:lnSpc>
                <a:spcPct val="120000"/>
              </a:lnSpc>
              <a:buFont typeface="Arial" charset="0"/>
              <a:buChar char="•"/>
            </a:pPr>
            <a:r>
              <a:rPr lang="en-US" sz="1800" dirty="0" smtClean="0"/>
              <a:t>augmented its </a:t>
            </a:r>
            <a:r>
              <a:rPr lang="en-US" sz="1800" b="1" dirty="0" smtClean="0"/>
              <a:t>dynamic semantics </a:t>
            </a:r>
            <a:r>
              <a:rPr lang="en-US" sz="1800" dirty="0" smtClean="0"/>
              <a:t>to consider the new modeling elements using </a:t>
            </a:r>
            <a:r>
              <a:rPr lang="en-US" sz="1800" b="1" dirty="0" smtClean="0"/>
              <a:t>Kermeta </a:t>
            </a:r>
          </a:p>
          <a:p>
            <a:pPr marL="1190512" lvl="2" indent="-457200">
              <a:lnSpc>
                <a:spcPct val="120000"/>
              </a:lnSpc>
              <a:buFont typeface="Arial" charset="0"/>
              <a:buChar char="•"/>
            </a:pPr>
            <a:r>
              <a:rPr lang="en-US" sz="1800" dirty="0" smtClean="0"/>
              <a:t>extended its concrete </a:t>
            </a:r>
            <a:r>
              <a:rPr lang="en-US" sz="1800" b="1" dirty="0" smtClean="0"/>
              <a:t>graphical syntax </a:t>
            </a:r>
            <a:r>
              <a:rPr lang="en-US" sz="1800" dirty="0" smtClean="0"/>
              <a:t>and </a:t>
            </a:r>
            <a:r>
              <a:rPr lang="en-US" sz="1800" b="1" dirty="0" smtClean="0"/>
              <a:t>editor</a:t>
            </a:r>
            <a:r>
              <a:rPr lang="en-US" sz="1800" dirty="0" smtClean="0"/>
              <a:t> using </a:t>
            </a:r>
            <a:r>
              <a:rPr lang="en-US" sz="1800" b="1" dirty="0" smtClean="0"/>
              <a:t>Sirius</a:t>
            </a:r>
          </a:p>
          <a:p>
            <a:pPr marL="1190512" lvl="2" indent="-457200">
              <a:lnSpc>
                <a:spcPct val="120000"/>
              </a:lnSpc>
              <a:buFont typeface="Arial" charset="0"/>
              <a:buChar char="•"/>
            </a:pPr>
            <a:r>
              <a:rPr lang="en-US" sz="1800" b="1" dirty="0"/>
              <a:t>combined two modeling languages </a:t>
            </a:r>
            <a:r>
              <a:rPr lang="en-US" sz="1800" dirty="0"/>
              <a:t>to produce executable architecture models using </a:t>
            </a:r>
            <a:r>
              <a:rPr lang="en-US" sz="1800" b="1" dirty="0" err="1"/>
              <a:t>Melange</a:t>
            </a:r>
            <a:endParaRPr lang="en-US" sz="1800" b="1" dirty="0"/>
          </a:p>
          <a:p>
            <a:pPr marL="457200" indent="-457200">
              <a:lnSpc>
                <a:spcPct val="120000"/>
              </a:lnSpc>
              <a:buFont typeface="Arial" charset="0"/>
              <a:buChar char="•"/>
            </a:pPr>
            <a:endParaRPr lang="en-US" dirty="0" smtClean="0"/>
          </a:p>
          <a:p>
            <a:pPr marL="457200" indent="-457200">
              <a:lnSpc>
                <a:spcPct val="120000"/>
              </a:lnSpc>
              <a:buFont typeface="Arial" charset="0"/>
              <a:buChar char="•"/>
            </a:pPr>
            <a:r>
              <a:rPr lang="en-US" dirty="0" smtClean="0"/>
              <a:t>Tomorrow you would</a:t>
            </a:r>
          </a:p>
          <a:p>
            <a:pPr marL="1190512" lvl="2" indent="-457200">
              <a:lnSpc>
                <a:spcPct val="120000"/>
              </a:lnSpc>
              <a:buFont typeface="Arial" charset="0"/>
              <a:buChar char="•"/>
            </a:pPr>
            <a:r>
              <a:rPr lang="en-US" sz="1800" dirty="0" smtClean="0"/>
              <a:t>Use </a:t>
            </a:r>
            <a:r>
              <a:rPr lang="en-US" sz="1800" b="1" dirty="0" smtClean="0"/>
              <a:t>other meta programming approaches </a:t>
            </a:r>
            <a:r>
              <a:rPr lang="en-US" sz="1800" dirty="0" smtClean="0"/>
              <a:t>(ALE, XMOF)</a:t>
            </a:r>
          </a:p>
          <a:p>
            <a:pPr marL="1190512" lvl="2" indent="-457200">
              <a:lnSpc>
                <a:spcPct val="120000"/>
              </a:lnSpc>
              <a:buFont typeface="Arial" charset="0"/>
              <a:buChar char="•"/>
            </a:pPr>
            <a:r>
              <a:rPr lang="en-US" sz="1800" dirty="0" smtClean="0"/>
              <a:t>Bring </a:t>
            </a:r>
            <a:r>
              <a:rPr lang="en-US" sz="1800" b="1" dirty="0" smtClean="0"/>
              <a:t>textual concrete syntax </a:t>
            </a:r>
            <a:r>
              <a:rPr lang="en-US" sz="1800" dirty="0" smtClean="0"/>
              <a:t>to editors and animators</a:t>
            </a:r>
            <a:r>
              <a:rPr lang="en-US" sz="1800" b="1" dirty="0" smtClean="0"/>
              <a:t> </a:t>
            </a:r>
            <a:r>
              <a:rPr lang="en-US" sz="1800" dirty="0" smtClean="0"/>
              <a:t>(</a:t>
            </a:r>
            <a:r>
              <a:rPr lang="en-US" sz="1800" dirty="0" err="1"/>
              <a:t>X</a:t>
            </a:r>
            <a:r>
              <a:rPr lang="en-US" sz="1800" dirty="0" err="1" smtClean="0"/>
              <a:t>text</a:t>
            </a:r>
            <a:r>
              <a:rPr lang="en-US" sz="1800" dirty="0" smtClean="0"/>
              <a:t>)</a:t>
            </a:r>
            <a:endParaRPr lang="en-US" sz="1800" dirty="0"/>
          </a:p>
          <a:p>
            <a:pPr marL="1190512" lvl="2" indent="-457200">
              <a:lnSpc>
                <a:spcPct val="120000"/>
              </a:lnSpc>
              <a:buFont typeface="Arial" charset="0"/>
              <a:buChar char="•"/>
            </a:pPr>
            <a:r>
              <a:rPr lang="en-US" sz="1800" dirty="0" smtClean="0"/>
              <a:t>Add</a:t>
            </a:r>
            <a:r>
              <a:rPr lang="en-US" sz="1800" b="1" dirty="0" smtClean="0"/>
              <a:t> concurrency constraints </a:t>
            </a:r>
            <a:r>
              <a:rPr lang="en-US" sz="1800" dirty="0" smtClean="0"/>
              <a:t>into the behavioral semantics of domain specific concepts (MOCCML)</a:t>
            </a:r>
          </a:p>
          <a:p>
            <a:pPr marL="1190512" lvl="2" indent="-457200">
              <a:lnSpc>
                <a:spcPct val="120000"/>
              </a:lnSpc>
              <a:buFont typeface="Arial" charset="0"/>
              <a:buChar char="•"/>
            </a:pPr>
            <a:r>
              <a:rPr lang="en-US" sz="1800" dirty="0" smtClean="0"/>
              <a:t>Coordinate </a:t>
            </a:r>
            <a:r>
              <a:rPr lang="en-US" sz="1800" b="1" dirty="0" smtClean="0"/>
              <a:t>heterogeneous executable modeling languages</a:t>
            </a:r>
            <a:r>
              <a:rPr lang="en-US" sz="1800" dirty="0" smtClean="0"/>
              <a:t> to support concurrent model execution (</a:t>
            </a:r>
            <a:r>
              <a:rPr lang="en-US" sz="1800" dirty="0" err="1" smtClean="0"/>
              <a:t>BCOoL</a:t>
            </a:r>
            <a:r>
              <a:rPr lang="en-US" sz="1800" dirty="0" smtClean="0"/>
              <a:t>)</a:t>
            </a:r>
            <a:endParaRPr lang="en-US" sz="1800" dirty="0"/>
          </a:p>
        </p:txBody>
      </p:sp>
    </p:spTree>
    <p:extLst>
      <p:ext uri="{BB962C8B-B14F-4D97-AF65-F5344CB8AC3E}">
        <p14:creationId xmlns:p14="http://schemas.microsoft.com/office/powerpoint/2010/main" val="892295667"/>
      </p:ext>
    </p:extLst>
  </p:cSld>
  <p:clrMapOvr>
    <a:masterClrMapping/>
  </p:clrMapOvr>
  <p:timing>
    <p:tnLst>
      <p:par>
        <p:cTn id="1" dur="indefinite" restart="never" nodeType="tmRoot"/>
      </p:par>
    </p:tnLst>
  </p:timing>
</p:sld>
</file>

<file path=ppt/theme/theme1.xml><?xml version="1.0" encoding="utf-8"?>
<a:theme xmlns:a="http://schemas.openxmlformats.org/drawingml/2006/main" name="inr_PPT-sc-en">
  <a:themeElements>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inr-PPT(2)">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xte et chapitre orange">
  <a:themeElements>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oran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v visuel et sommaire">
  <a:themeElements>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visuel et sommai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uv logo equipe  et dernière">
  <a:themeElements>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logo equipe  et derniè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xte et chapitre rouge">
  <a:themeElements>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rou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dirty="0"/>
        </a:defPPr>
      </a:lstStyle>
    </a:spDef>
    <a:lnDef>
      <a:spPr>
        <a:ln>
          <a:solidFill>
            <a:schemeClr val="tx1"/>
          </a:solidFill>
          <a:headEnd type="none" w="med" len="med"/>
          <a:tailEnd type="arrow" w="med" len="med"/>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xte et chapitre vert">
  <a:themeElements>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er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xte et chapitre violet">
  <a:themeElements>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iole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xte et chapitre gris">
  <a:themeElements>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gris">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inr_PPT-sc-en</Template>
  <TotalTime>4498</TotalTime>
  <Words>3457</Words>
  <Application>Microsoft Macintosh PowerPoint</Application>
  <PresentationFormat>Présentation à l'écran (4:3)</PresentationFormat>
  <Paragraphs>749</Paragraphs>
  <Slides>94</Slides>
  <Notes>13</Notes>
  <HiddenSlides>0</HiddenSlides>
  <MMClips>0</MMClips>
  <ScaleCrop>false</ScaleCrop>
  <HeadingPairs>
    <vt:vector size="8" baseType="variant">
      <vt:variant>
        <vt:lpstr>Polices utilisées</vt:lpstr>
      </vt:variant>
      <vt:variant>
        <vt:i4>22</vt:i4>
      </vt:variant>
      <vt:variant>
        <vt:lpstr>Thème</vt:lpstr>
      </vt:variant>
      <vt:variant>
        <vt:i4>15</vt:i4>
      </vt:variant>
      <vt:variant>
        <vt:lpstr>Serveurs OLE incorporés</vt:lpstr>
      </vt:variant>
      <vt:variant>
        <vt:i4>1</vt:i4>
      </vt:variant>
      <vt:variant>
        <vt:lpstr>Titres des diapositives</vt:lpstr>
      </vt:variant>
      <vt:variant>
        <vt:i4>94</vt:i4>
      </vt:variant>
    </vt:vector>
  </HeadingPairs>
  <TitlesOfParts>
    <vt:vector size="132" baseType="lpstr">
      <vt:lpstr>Abadi MT Condensed Extra Bold</vt:lpstr>
      <vt:lpstr>Arial Black</vt:lpstr>
      <vt:lpstr>Arial Hebrew</vt:lpstr>
      <vt:lpstr>Arial Rounded MT Bold</vt:lpstr>
      <vt:lpstr>Avenir Roman</vt:lpstr>
      <vt:lpstr>Calibri</vt:lpstr>
      <vt:lpstr>Comic Sans MS</vt:lpstr>
      <vt:lpstr>Courier New</vt:lpstr>
      <vt:lpstr>DejaVu Sans</vt:lpstr>
      <vt:lpstr>DIN Alternate</vt:lpstr>
      <vt:lpstr>DIN Condensed</vt:lpstr>
      <vt:lpstr>Garamond</vt:lpstr>
      <vt:lpstr>Helvetica Neue</vt:lpstr>
      <vt:lpstr>Helvetica Neue Light</vt:lpstr>
      <vt:lpstr>Lohit Hindi</vt:lpstr>
      <vt:lpstr>Lucida Grande</vt:lpstr>
      <vt:lpstr>ＭＳ Ｐゴシック</vt:lpstr>
      <vt:lpstr>Times New Roman</vt:lpstr>
      <vt:lpstr>Wingdings</vt:lpstr>
      <vt:lpstr>Yanone Kaffeesatz Bold</vt:lpstr>
      <vt:lpstr>ヒラギノ角ゴ ProN W3</vt:lpstr>
      <vt:lpstr>Arial</vt:lpstr>
      <vt:lpstr>inr_PPT-sc-en</vt:lpstr>
      <vt:lpstr>Couv visuel et sommaire</vt:lpstr>
      <vt:lpstr>Couv logo equipe  et dernière</vt:lpstr>
      <vt:lpstr>Texte et chapitre rouge</vt:lpstr>
      <vt:lpstr>Texte et chapitre bleu</vt:lpstr>
      <vt:lpstr>Texte et chapitre vert</vt:lpstr>
      <vt:lpstr>Texte et chapitre violet</vt:lpstr>
      <vt:lpstr>Texte et chapitre gris</vt:lpstr>
      <vt:lpstr>Texte et chapitre kaki</vt:lpstr>
      <vt:lpstr>Texte et chapitre orange</vt:lpstr>
      <vt:lpstr>1_Texte et chapitre kaki</vt:lpstr>
      <vt:lpstr>1_Texte et chapitre bleu</vt:lpstr>
      <vt:lpstr>2_Texte et chapitre bleu</vt:lpstr>
      <vt:lpstr>3_Texte et chapitre bleu</vt:lpstr>
      <vt:lpstr>4_Texte et chapitre bleu</vt:lpstr>
      <vt:lpstr>Visio</vt:lpstr>
      <vt:lpstr>Présentation PowerPoint</vt:lpstr>
      <vt:lpstr>Tutorial website</vt:lpstr>
      <vt:lpstr>LANGUAGE ENGINEERING</vt:lpstr>
      <vt:lpstr>Complex Software-Intensive Systems</vt:lpstr>
      <vt:lpstr>Présentation PowerPoint</vt:lpstr>
      <vt:lpstr>Présentation PowerPoint</vt:lpstr>
      <vt:lpstr>Model-Driven Engineering (MDE)</vt:lpstr>
      <vt:lpstr>Domain-Specific Languages (DSLs)</vt:lpstr>
      <vt:lpstr>Language-Oriented Programming &amp; Modeling</vt:lpstr>
      <vt:lpstr>Language Design and Implementation</vt:lpstr>
      <vt:lpstr>Présentation PowerPoint</vt:lpstr>
      <vt:lpstr>Software Language Engineering (SLE)</vt:lpstr>
      <vt:lpstr>GEMOC</vt:lpstr>
      <vt:lpstr>The GEMOC initiative</vt:lpstr>
      <vt:lpstr>The GEMOC Research Challenges</vt:lpstr>
      <vt:lpstr>The GEMOC Eclipse Research Consortium</vt:lpstr>
      <vt:lpstr>The GEMOC Studio</vt:lpstr>
      <vt:lpstr>The GEMOC Eclipse Project</vt:lpstr>
      <vt:lpstr>The GEMOC Studio: Major Components</vt:lpstr>
      <vt:lpstr>The GEMOC Studio</vt:lpstr>
      <vt:lpstr>Breathe Life Into Your Designer!</vt:lpstr>
      <vt:lpstr>Activity Diagram Debugger</vt:lpstr>
      <vt:lpstr>Reifying Concurrency in xDSML: Limitations</vt:lpstr>
      <vt:lpstr>Reifying Concurrency in xDSML: Approach</vt:lpstr>
      <vt:lpstr>Weave Concurrency Constraints Into Your DSL!</vt:lpstr>
      <vt:lpstr>Activity Diagram Debugger</vt:lpstr>
      <vt:lpstr>Coping with Semantic Variation Points</vt:lpstr>
      <vt:lpstr>Arduino Designer (&amp; Debugger)</vt:lpstr>
      <vt:lpstr>Transformation Lg Debugger</vt:lpstr>
      <vt:lpstr>Farming System Modeling</vt:lpstr>
      <vt:lpstr>Behavioral Model Coordination</vt:lpstr>
      <vt:lpstr>The GEMOC Studio</vt:lpstr>
      <vt:lpstr>Présentation PowerPoint</vt:lpstr>
      <vt:lpstr>This tutorial</vt:lpstr>
      <vt:lpstr>You will learn how to</vt:lpstr>
      <vt:lpstr>A few notes on the tutorial </vt:lpstr>
      <vt:lpstr>Eclipse as a platform</vt:lpstr>
      <vt:lpstr>Modeling workbench vs. language workbench</vt:lpstr>
      <vt:lpstr>Hands on - content</vt:lpstr>
      <vt:lpstr>Breathe Life Into Your Designer!</vt:lpstr>
      <vt:lpstr>Program outline (see README)</vt:lpstr>
      <vt:lpstr>2.1. Overview the language example provided for the tutorial</vt:lpstr>
      <vt:lpstr>TODO</vt:lpstr>
      <vt:lpstr>Présentation PowerPoint</vt:lpstr>
      <vt:lpstr>Weave Concurrency Constraints Into Your DSL!</vt:lpstr>
      <vt:lpstr>TODO</vt:lpstr>
      <vt:lpstr>Conclusion</vt:lpstr>
      <vt:lpstr>TODO</vt:lpstr>
      <vt:lpstr>Présentation PowerPoint</vt:lpstr>
      <vt:lpstr>Running the FSM Example</vt:lpstr>
      <vt:lpstr>Load the FSM language</vt:lpstr>
      <vt:lpstr>Start the modeling workbench</vt:lpstr>
      <vt:lpstr>Examine and run your models</vt:lpstr>
      <vt:lpstr>ABSTRACT SYNTAX EXTENSION</vt:lpstr>
      <vt:lpstr>Abstract syntax defines your domain</vt:lpstr>
      <vt:lpstr>Ecore/EMF</vt:lpstr>
      <vt:lpstr>Ecore most used concepts</vt:lpstr>
      <vt:lpstr>OCL invariants</vt:lpstr>
      <vt:lpstr>Présentation PowerPoint</vt:lpstr>
      <vt:lpstr>Extend FSM abstract syntax</vt:lpstr>
      <vt:lpstr>Add concept Variable</vt:lpstr>
      <vt:lpstr>Add concept Guard</vt:lpstr>
      <vt:lpstr>Add concept Action</vt:lpstr>
      <vt:lpstr>Add OCL invariant</vt:lpstr>
      <vt:lpstr>DYNAMIC SEMANTICS EXTENSION</vt:lpstr>
      <vt:lpstr>Adding behavior to models</vt:lpstr>
      <vt:lpstr>Adding operational behavior to models</vt:lpstr>
      <vt:lpstr>Meet Kermeta and Melange</vt:lpstr>
      <vt:lpstr>Combining language parts with Melange</vt:lpstr>
      <vt:lpstr>Présentation PowerPoint</vt:lpstr>
      <vt:lpstr>Extend FSM dynamic semantics</vt:lpstr>
      <vt:lpstr>Edit Kermeta aspects</vt:lpstr>
      <vt:lpstr>Generate executable language</vt:lpstr>
      <vt:lpstr>Inspect woven-in operations</vt:lpstr>
      <vt:lpstr>Create and run extended model</vt:lpstr>
      <vt:lpstr>Concrete syntax extension</vt:lpstr>
      <vt:lpstr>Graphical concrete syntax with Sirius</vt:lpstr>
      <vt:lpstr>Views for language engineers and modelers</vt:lpstr>
      <vt:lpstr>Examples of viewpoints</vt:lpstr>
      <vt:lpstr>Présentation PowerPoint</vt:lpstr>
      <vt:lpstr>Extend FSM concrete syntax</vt:lpstr>
      <vt:lpstr>Final representation</vt:lpstr>
      <vt:lpstr>Mind the different perspectives</vt:lpstr>
      <vt:lpstr>WRAP-UP and Discussion</vt:lpstr>
      <vt:lpstr>Reifying concurrency in executable DSLs</vt:lpstr>
      <vt:lpstr>Activity diagram debugger</vt:lpstr>
      <vt:lpstr>Coping with semantic variation points</vt:lpstr>
      <vt:lpstr>Summary of the sequential approach</vt:lpstr>
      <vt:lpstr>Concurrency management</vt:lpstr>
      <vt:lpstr>Model coordination</vt:lpstr>
      <vt:lpstr>Présentation PowerPoint</vt:lpstr>
      <vt:lpstr>Behavioral Model Coordination</vt:lpstr>
      <vt:lpstr>Take-away messages</vt:lpstr>
      <vt:lpstr>Wrap-up and discussion</vt:lpstr>
    </vt:vector>
  </TitlesOfParts>
  <Manager/>
  <Company>INRIA</Company>
  <LinksUpToDate>false</LinksUpToDate>
  <SharedDoc>false</SharedDoc>
  <HyperlinkBase/>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the Formalization of Product Comparison Matrices</dc:title>
  <dc:subject/>
  <dc:creator>Guillaume Becan</dc:creator>
  <cp:keywords/>
  <dc:description/>
  <cp:lastModifiedBy>Utilisateur de Microsoft Office</cp:lastModifiedBy>
  <cp:revision>2870</cp:revision>
  <cp:lastPrinted>2016-03-17T10:26:00Z</cp:lastPrinted>
  <dcterms:created xsi:type="dcterms:W3CDTF">2014-09-08T10:04:47Z</dcterms:created>
  <dcterms:modified xsi:type="dcterms:W3CDTF">2017-09-17T23:01:52Z</dcterms:modified>
  <cp:category/>
</cp:coreProperties>
</file>